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260" r:id="rId5"/>
    <p:sldId id="257" r:id="rId6"/>
    <p:sldId id="261" r:id="rId7"/>
    <p:sldId id="262" r:id="rId8"/>
    <p:sldId id="263" r:id="rId9"/>
    <p:sldId id="264" r:id="rId10"/>
    <p:sldId id="314" r:id="rId11"/>
    <p:sldId id="265" r:id="rId12"/>
    <p:sldId id="266" r:id="rId13"/>
    <p:sldId id="267" r:id="rId14"/>
    <p:sldId id="269" r:id="rId15"/>
    <p:sldId id="297"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12" r:id="rId29"/>
    <p:sldId id="313" r:id="rId30"/>
    <p:sldId id="296" r:id="rId31"/>
    <p:sldId id="272" r:id="rId32"/>
    <p:sldId id="271" r:id="rId33"/>
    <p:sldId id="31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6" d="100"/>
          <a:sy n="106" d="100"/>
        </p:scale>
        <p:origin x="126" y="1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1F31B1-8649-4AB4-925C-9C449677E1D4}"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88072C30-0FFF-430D-ADD8-DA97901DBE98}">
      <dgm:prSet/>
      <dgm:spPr/>
      <dgm:t>
        <a:bodyPr/>
        <a:lstStyle/>
        <a:p>
          <a:r>
            <a:rPr lang="en-US"/>
            <a:t>CoRDS is a patient registry for all rare diseases/conditions, carriers &amp; the undiagnosed - it ties together patients, advocacy groups, and researchers.</a:t>
          </a:r>
        </a:p>
      </dgm:t>
    </dgm:pt>
    <dgm:pt modelId="{36529126-C25A-430F-B83D-822168A2529A}" type="parTrans" cxnId="{0E11432C-CBC3-488F-ADC6-A4DD07EB8F0A}">
      <dgm:prSet/>
      <dgm:spPr/>
      <dgm:t>
        <a:bodyPr/>
        <a:lstStyle/>
        <a:p>
          <a:endParaRPr lang="en-US"/>
        </a:p>
      </dgm:t>
    </dgm:pt>
    <dgm:pt modelId="{DCD7D6BB-CFF3-4941-B1CF-69BE3C2D4432}" type="sibTrans" cxnId="{0E11432C-CBC3-488F-ADC6-A4DD07EB8F0A}">
      <dgm:prSet/>
      <dgm:spPr/>
      <dgm:t>
        <a:bodyPr/>
        <a:lstStyle/>
        <a:p>
          <a:endParaRPr lang="en-US"/>
        </a:p>
      </dgm:t>
    </dgm:pt>
    <dgm:pt modelId="{FB9FFB51-0347-459B-A1AC-ECBF6D82C101}">
      <dgm:prSet/>
      <dgm:spPr/>
      <dgm:t>
        <a:bodyPr/>
        <a:lstStyle/>
        <a:p>
          <a:r>
            <a:rPr lang="en-US" dirty="0" err="1"/>
            <a:t>CoRDS</a:t>
          </a:r>
          <a:r>
            <a:rPr lang="en-US" dirty="0"/>
            <a:t> is made available at no cost to patients, advocacy groups, or researchers.  It is free and it always will be.</a:t>
          </a:r>
        </a:p>
      </dgm:t>
    </dgm:pt>
    <dgm:pt modelId="{32AE3E8C-C759-4749-A630-9BB16C3F0E3A}" type="parTrans" cxnId="{56FCCBBE-892F-48B6-AE1B-BBB1D7DB2E38}">
      <dgm:prSet/>
      <dgm:spPr/>
      <dgm:t>
        <a:bodyPr/>
        <a:lstStyle/>
        <a:p>
          <a:endParaRPr lang="en-US"/>
        </a:p>
      </dgm:t>
    </dgm:pt>
    <dgm:pt modelId="{839F2076-A857-408D-A83B-CBF276EF035B}" type="sibTrans" cxnId="{56FCCBBE-892F-48B6-AE1B-BBB1D7DB2E38}">
      <dgm:prSet/>
      <dgm:spPr/>
      <dgm:t>
        <a:bodyPr/>
        <a:lstStyle/>
        <a:p>
          <a:endParaRPr lang="en-US"/>
        </a:p>
      </dgm:t>
    </dgm:pt>
    <dgm:pt modelId="{93FE746B-0E08-4E8B-8E9F-22C19E82F8FC}" type="pres">
      <dgm:prSet presAssocID="{1A1F31B1-8649-4AB4-925C-9C449677E1D4}" presName="hierChild1" presStyleCnt="0">
        <dgm:presLayoutVars>
          <dgm:chPref val="1"/>
          <dgm:dir/>
          <dgm:animOne val="branch"/>
          <dgm:animLvl val="lvl"/>
          <dgm:resizeHandles/>
        </dgm:presLayoutVars>
      </dgm:prSet>
      <dgm:spPr/>
    </dgm:pt>
    <dgm:pt modelId="{BEBBCFFE-4DD2-4CD9-B695-BFB226529341}" type="pres">
      <dgm:prSet presAssocID="{88072C30-0FFF-430D-ADD8-DA97901DBE98}" presName="hierRoot1" presStyleCnt="0"/>
      <dgm:spPr/>
    </dgm:pt>
    <dgm:pt modelId="{CFBD4452-3B6A-4FCD-A37F-8868AF683460}" type="pres">
      <dgm:prSet presAssocID="{88072C30-0FFF-430D-ADD8-DA97901DBE98}" presName="composite" presStyleCnt="0"/>
      <dgm:spPr/>
    </dgm:pt>
    <dgm:pt modelId="{308F15EE-B645-4485-9E15-838EF1494E01}" type="pres">
      <dgm:prSet presAssocID="{88072C30-0FFF-430D-ADD8-DA97901DBE98}" presName="background" presStyleLbl="node0" presStyleIdx="0" presStyleCnt="2"/>
      <dgm:spPr>
        <a:solidFill>
          <a:schemeClr val="bg2">
            <a:lumMod val="75000"/>
          </a:schemeClr>
        </a:solidFill>
        <a:ln>
          <a:solidFill>
            <a:schemeClr val="accent6">
              <a:lumMod val="60000"/>
              <a:lumOff val="40000"/>
            </a:schemeClr>
          </a:solidFill>
        </a:ln>
      </dgm:spPr>
    </dgm:pt>
    <dgm:pt modelId="{5D6B81C3-C6FF-4A95-99FE-97C677925B93}" type="pres">
      <dgm:prSet presAssocID="{88072C30-0FFF-430D-ADD8-DA97901DBE98}" presName="text" presStyleLbl="fgAcc0" presStyleIdx="0" presStyleCnt="2" custLinFactNeighborX="408" custLinFactNeighborY="-964">
        <dgm:presLayoutVars>
          <dgm:chPref val="3"/>
        </dgm:presLayoutVars>
      </dgm:prSet>
      <dgm:spPr/>
    </dgm:pt>
    <dgm:pt modelId="{020C4AC9-FE8E-4477-9C61-201F795B4553}" type="pres">
      <dgm:prSet presAssocID="{88072C30-0FFF-430D-ADD8-DA97901DBE98}" presName="hierChild2" presStyleCnt="0"/>
      <dgm:spPr/>
    </dgm:pt>
    <dgm:pt modelId="{131BA821-A3A1-427F-8115-E63B4C6DED3A}" type="pres">
      <dgm:prSet presAssocID="{FB9FFB51-0347-459B-A1AC-ECBF6D82C101}" presName="hierRoot1" presStyleCnt="0"/>
      <dgm:spPr/>
    </dgm:pt>
    <dgm:pt modelId="{D693C4A1-4861-4333-A8DF-648E54678B06}" type="pres">
      <dgm:prSet presAssocID="{FB9FFB51-0347-459B-A1AC-ECBF6D82C101}" presName="composite" presStyleCnt="0"/>
      <dgm:spPr/>
    </dgm:pt>
    <dgm:pt modelId="{983F2519-8726-4B82-AA2E-DD70DDFD897F}" type="pres">
      <dgm:prSet presAssocID="{FB9FFB51-0347-459B-A1AC-ECBF6D82C101}" presName="background" presStyleLbl="node0" presStyleIdx="1" presStyleCnt="2"/>
      <dgm:spPr>
        <a:solidFill>
          <a:schemeClr val="bg2">
            <a:lumMod val="75000"/>
          </a:schemeClr>
        </a:solidFill>
        <a:ln>
          <a:solidFill>
            <a:schemeClr val="accent6">
              <a:lumMod val="60000"/>
              <a:lumOff val="40000"/>
            </a:schemeClr>
          </a:solidFill>
        </a:ln>
      </dgm:spPr>
    </dgm:pt>
    <dgm:pt modelId="{A9F939C7-2E85-4F81-A7FF-AABBF319F023}" type="pres">
      <dgm:prSet presAssocID="{FB9FFB51-0347-459B-A1AC-ECBF6D82C101}" presName="text" presStyleLbl="fgAcc0" presStyleIdx="1" presStyleCnt="2">
        <dgm:presLayoutVars>
          <dgm:chPref val="3"/>
        </dgm:presLayoutVars>
      </dgm:prSet>
      <dgm:spPr/>
    </dgm:pt>
    <dgm:pt modelId="{93921181-D813-4BED-82EC-1D003394DFDE}" type="pres">
      <dgm:prSet presAssocID="{FB9FFB51-0347-459B-A1AC-ECBF6D82C101}" presName="hierChild2" presStyleCnt="0"/>
      <dgm:spPr/>
    </dgm:pt>
  </dgm:ptLst>
  <dgm:cxnLst>
    <dgm:cxn modelId="{0E11432C-CBC3-488F-ADC6-A4DD07EB8F0A}" srcId="{1A1F31B1-8649-4AB4-925C-9C449677E1D4}" destId="{88072C30-0FFF-430D-ADD8-DA97901DBE98}" srcOrd="0" destOrd="0" parTransId="{36529126-C25A-430F-B83D-822168A2529A}" sibTransId="{DCD7D6BB-CFF3-4941-B1CF-69BE3C2D4432}"/>
    <dgm:cxn modelId="{374C9930-2DB0-4179-88DB-148F317D8B03}" type="presOf" srcId="{1A1F31B1-8649-4AB4-925C-9C449677E1D4}" destId="{93FE746B-0E08-4E8B-8E9F-22C19E82F8FC}" srcOrd="0" destOrd="0" presId="urn:microsoft.com/office/officeart/2005/8/layout/hierarchy1"/>
    <dgm:cxn modelId="{E771456C-3F1F-492A-911E-BE490199B65C}" type="presOf" srcId="{88072C30-0FFF-430D-ADD8-DA97901DBE98}" destId="{5D6B81C3-C6FF-4A95-99FE-97C677925B93}" srcOrd="0" destOrd="0" presId="urn:microsoft.com/office/officeart/2005/8/layout/hierarchy1"/>
    <dgm:cxn modelId="{56FCCBBE-892F-48B6-AE1B-BBB1D7DB2E38}" srcId="{1A1F31B1-8649-4AB4-925C-9C449677E1D4}" destId="{FB9FFB51-0347-459B-A1AC-ECBF6D82C101}" srcOrd="1" destOrd="0" parTransId="{32AE3E8C-C759-4749-A630-9BB16C3F0E3A}" sibTransId="{839F2076-A857-408D-A83B-CBF276EF035B}"/>
    <dgm:cxn modelId="{18C052C0-F848-4CE4-9832-0C71F658658A}" type="presOf" srcId="{FB9FFB51-0347-459B-A1AC-ECBF6D82C101}" destId="{A9F939C7-2E85-4F81-A7FF-AABBF319F023}" srcOrd="0" destOrd="0" presId="urn:microsoft.com/office/officeart/2005/8/layout/hierarchy1"/>
    <dgm:cxn modelId="{8F38F6F7-0180-4213-BDCA-9657FAE59D55}" type="presParOf" srcId="{93FE746B-0E08-4E8B-8E9F-22C19E82F8FC}" destId="{BEBBCFFE-4DD2-4CD9-B695-BFB226529341}" srcOrd="0" destOrd="0" presId="urn:microsoft.com/office/officeart/2005/8/layout/hierarchy1"/>
    <dgm:cxn modelId="{BF2BDC27-28C1-41DF-B9FA-E648D5677043}" type="presParOf" srcId="{BEBBCFFE-4DD2-4CD9-B695-BFB226529341}" destId="{CFBD4452-3B6A-4FCD-A37F-8868AF683460}" srcOrd="0" destOrd="0" presId="urn:microsoft.com/office/officeart/2005/8/layout/hierarchy1"/>
    <dgm:cxn modelId="{F2012E2B-2D04-4B00-A9E6-0EE54E009080}" type="presParOf" srcId="{CFBD4452-3B6A-4FCD-A37F-8868AF683460}" destId="{308F15EE-B645-4485-9E15-838EF1494E01}" srcOrd="0" destOrd="0" presId="urn:microsoft.com/office/officeart/2005/8/layout/hierarchy1"/>
    <dgm:cxn modelId="{66974804-F9F9-4789-9470-B8DF7DBCF15E}" type="presParOf" srcId="{CFBD4452-3B6A-4FCD-A37F-8868AF683460}" destId="{5D6B81C3-C6FF-4A95-99FE-97C677925B93}" srcOrd="1" destOrd="0" presId="urn:microsoft.com/office/officeart/2005/8/layout/hierarchy1"/>
    <dgm:cxn modelId="{3A2C9A5E-4736-45D2-ADD2-97D93CD8F4A2}" type="presParOf" srcId="{BEBBCFFE-4DD2-4CD9-B695-BFB226529341}" destId="{020C4AC9-FE8E-4477-9C61-201F795B4553}" srcOrd="1" destOrd="0" presId="urn:microsoft.com/office/officeart/2005/8/layout/hierarchy1"/>
    <dgm:cxn modelId="{408FF415-0B94-4FE2-A198-53654BBA481E}" type="presParOf" srcId="{93FE746B-0E08-4E8B-8E9F-22C19E82F8FC}" destId="{131BA821-A3A1-427F-8115-E63B4C6DED3A}" srcOrd="1" destOrd="0" presId="urn:microsoft.com/office/officeart/2005/8/layout/hierarchy1"/>
    <dgm:cxn modelId="{7EAAA3D3-44AB-4050-BBF5-6E8C393A4E04}" type="presParOf" srcId="{131BA821-A3A1-427F-8115-E63B4C6DED3A}" destId="{D693C4A1-4861-4333-A8DF-648E54678B06}" srcOrd="0" destOrd="0" presId="urn:microsoft.com/office/officeart/2005/8/layout/hierarchy1"/>
    <dgm:cxn modelId="{B6091D37-7E74-4578-8784-17CB36CB345F}" type="presParOf" srcId="{D693C4A1-4861-4333-A8DF-648E54678B06}" destId="{983F2519-8726-4B82-AA2E-DD70DDFD897F}" srcOrd="0" destOrd="0" presId="urn:microsoft.com/office/officeart/2005/8/layout/hierarchy1"/>
    <dgm:cxn modelId="{86C55FBB-FBAD-4078-9E24-0D0A61B3E2FF}" type="presParOf" srcId="{D693C4A1-4861-4333-A8DF-648E54678B06}" destId="{A9F939C7-2E85-4F81-A7FF-AABBF319F023}" srcOrd="1" destOrd="0" presId="urn:microsoft.com/office/officeart/2005/8/layout/hierarchy1"/>
    <dgm:cxn modelId="{BB9A7B3E-DEC8-4E08-8F75-0D752D246FC2}" type="presParOf" srcId="{131BA821-A3A1-427F-8115-E63B4C6DED3A}" destId="{93921181-D813-4BED-82EC-1D003394DFDE}"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23DDA0-1CE1-45CA-9311-509B0D9BDC85}" type="doc">
      <dgm:prSet loTypeId="urn:microsoft.com/office/officeart/2005/8/layout/matrix1" loCatId="matrix" qsTypeId="urn:microsoft.com/office/officeart/2005/8/quickstyle/simple4" qsCatId="simple" csTypeId="urn:microsoft.com/office/officeart/2005/8/colors/accent0_3" csCatId="mainScheme" phldr="1"/>
      <dgm:spPr/>
      <dgm:t>
        <a:bodyPr/>
        <a:lstStyle/>
        <a:p>
          <a:endParaRPr lang="en-US"/>
        </a:p>
      </dgm:t>
    </dgm:pt>
    <dgm:pt modelId="{535573AC-6E2A-48BC-A2C6-89ADABC127B4}">
      <dgm:prSet phldrT="[Text]"/>
      <dgm:spPr/>
      <dgm:t>
        <a:bodyPr/>
        <a:lstStyle/>
        <a:p>
          <a:pPr>
            <a:buNone/>
          </a:pPr>
          <a:r>
            <a:rPr lang="en-US" dirty="0">
              <a:latin typeface="+mj-lt"/>
            </a:rPr>
            <a:t>Patients and their families can complete a questionnaire.</a:t>
          </a:r>
          <a:endParaRPr lang="en-US" dirty="0"/>
        </a:p>
      </dgm:t>
    </dgm:pt>
    <dgm:pt modelId="{5E594168-C8DA-490C-8ADE-B465E014F84E}" type="parTrans" cxnId="{94CED213-6819-4431-8A86-E37C920CA210}">
      <dgm:prSet/>
      <dgm:spPr/>
      <dgm:t>
        <a:bodyPr/>
        <a:lstStyle/>
        <a:p>
          <a:endParaRPr lang="en-US"/>
        </a:p>
      </dgm:t>
    </dgm:pt>
    <dgm:pt modelId="{9B4415D3-D87C-46D4-83B4-8C612B92AFBE}" type="sibTrans" cxnId="{94CED213-6819-4431-8A86-E37C920CA210}">
      <dgm:prSet/>
      <dgm:spPr/>
      <dgm:t>
        <a:bodyPr/>
        <a:lstStyle/>
        <a:p>
          <a:endParaRPr lang="en-US"/>
        </a:p>
      </dgm:t>
    </dgm:pt>
    <dgm:pt modelId="{4279FC17-DD1B-476E-9E39-78A18AA60FC4}">
      <dgm:prSet phldrT="[Text]"/>
      <dgm:spPr/>
      <dgm:t>
        <a:bodyPr/>
        <a:lstStyle/>
        <a:p>
          <a:pPr>
            <a:buNone/>
          </a:pPr>
          <a:r>
            <a:rPr lang="en-US" dirty="0">
              <a:latin typeface="+mj-lt"/>
            </a:rPr>
            <a:t>Advocates can compose a disease-specific questionnaire.</a:t>
          </a:r>
          <a:endParaRPr lang="en-US" dirty="0"/>
        </a:p>
      </dgm:t>
    </dgm:pt>
    <dgm:pt modelId="{F3400728-4AB3-4B6B-BEBA-BBF1F9167388}" type="parTrans" cxnId="{7ADA9D55-A0CA-4259-A0ED-E47C2C9F4EE6}">
      <dgm:prSet/>
      <dgm:spPr/>
      <dgm:t>
        <a:bodyPr/>
        <a:lstStyle/>
        <a:p>
          <a:endParaRPr lang="en-US"/>
        </a:p>
      </dgm:t>
    </dgm:pt>
    <dgm:pt modelId="{56F37AE4-8A1B-46C1-9A59-92B05682561E}" type="sibTrans" cxnId="{7ADA9D55-A0CA-4259-A0ED-E47C2C9F4EE6}">
      <dgm:prSet/>
      <dgm:spPr/>
      <dgm:t>
        <a:bodyPr/>
        <a:lstStyle/>
        <a:p>
          <a:endParaRPr lang="en-US"/>
        </a:p>
      </dgm:t>
    </dgm:pt>
    <dgm:pt modelId="{3024A26D-3687-414C-86F9-96D3BEAEBEBC}">
      <dgm:prSet phldrT="[Text]"/>
      <dgm:spPr/>
      <dgm:t>
        <a:bodyPr/>
        <a:lstStyle/>
        <a:p>
          <a:r>
            <a:rPr lang="en-US" dirty="0">
              <a:latin typeface="+mj-lt"/>
            </a:rPr>
            <a:t>Participants enroll in </a:t>
          </a:r>
          <a:r>
            <a:rPr lang="en-US" dirty="0" err="1">
              <a:latin typeface="+mj-lt"/>
            </a:rPr>
            <a:t>CoRDS</a:t>
          </a:r>
          <a:r>
            <a:rPr lang="en-US" dirty="0">
              <a:latin typeface="+mj-lt"/>
            </a:rPr>
            <a:t> by completing the questionnaire(s) and keeping their record updated.</a:t>
          </a:r>
          <a:endParaRPr lang="en-US" dirty="0"/>
        </a:p>
      </dgm:t>
    </dgm:pt>
    <dgm:pt modelId="{83BC1C75-E437-44CE-858C-50B7C6D888C1}" type="parTrans" cxnId="{AAB82A51-9898-4750-AFDD-ADA699F069B6}">
      <dgm:prSet/>
      <dgm:spPr/>
      <dgm:t>
        <a:bodyPr/>
        <a:lstStyle/>
        <a:p>
          <a:endParaRPr lang="en-US"/>
        </a:p>
      </dgm:t>
    </dgm:pt>
    <dgm:pt modelId="{92396C54-AC6E-4DF3-9CB9-63C91EABEF92}" type="sibTrans" cxnId="{AAB82A51-9898-4750-AFDD-ADA699F069B6}">
      <dgm:prSet/>
      <dgm:spPr/>
      <dgm:t>
        <a:bodyPr/>
        <a:lstStyle/>
        <a:p>
          <a:endParaRPr lang="en-US"/>
        </a:p>
      </dgm:t>
    </dgm:pt>
    <dgm:pt modelId="{7E60BEEB-CB51-45BD-BFA6-725993AAAC0A}">
      <dgm:prSet phldrT="[Text]"/>
      <dgm:spPr/>
      <dgm:t>
        <a:bodyPr/>
        <a:lstStyle/>
        <a:p>
          <a:pPr>
            <a:buNone/>
          </a:pPr>
          <a:r>
            <a:rPr lang="en-US" dirty="0">
              <a:latin typeface="+mj-lt"/>
            </a:rPr>
            <a:t>Researchers and clinicians can apply for access to the data in </a:t>
          </a:r>
          <a:r>
            <a:rPr lang="en-US" dirty="0" err="1">
              <a:latin typeface="+mj-lt"/>
            </a:rPr>
            <a:t>CoRDS</a:t>
          </a:r>
          <a:endParaRPr lang="en-US" dirty="0"/>
        </a:p>
      </dgm:t>
    </dgm:pt>
    <dgm:pt modelId="{86EA8752-926A-42FF-B4C1-DACBE24A8253}" type="parTrans" cxnId="{E16754B3-ADD0-4A5B-9283-37E2BE9C5308}">
      <dgm:prSet/>
      <dgm:spPr/>
      <dgm:t>
        <a:bodyPr/>
        <a:lstStyle/>
        <a:p>
          <a:endParaRPr lang="en-US"/>
        </a:p>
      </dgm:t>
    </dgm:pt>
    <dgm:pt modelId="{138F0CB8-BE0A-4E4B-B502-DAAC2ADF4F82}" type="sibTrans" cxnId="{E16754B3-ADD0-4A5B-9283-37E2BE9C5308}">
      <dgm:prSet/>
      <dgm:spPr/>
      <dgm:t>
        <a:bodyPr/>
        <a:lstStyle/>
        <a:p>
          <a:endParaRPr lang="en-US"/>
        </a:p>
      </dgm:t>
    </dgm:pt>
    <dgm:pt modelId="{C3E331B1-56ED-414E-B1F6-909B790C81BD}">
      <dgm:prSet phldrT="[Text]"/>
      <dgm:spPr/>
      <dgm:t>
        <a:bodyPr/>
        <a:lstStyle/>
        <a:p>
          <a:r>
            <a:rPr lang="en-US" dirty="0" err="1"/>
            <a:t>CoRDS</a:t>
          </a:r>
          <a:endParaRPr lang="en-US" dirty="0"/>
        </a:p>
      </dgm:t>
    </dgm:pt>
    <dgm:pt modelId="{8FBE107A-A5C1-403E-ACB5-D72CEBBA184B}" type="sibTrans" cxnId="{A3DD3FC2-87E4-4742-ADE9-3ADECDE83CEC}">
      <dgm:prSet/>
      <dgm:spPr/>
      <dgm:t>
        <a:bodyPr/>
        <a:lstStyle/>
        <a:p>
          <a:endParaRPr lang="en-US"/>
        </a:p>
      </dgm:t>
    </dgm:pt>
    <dgm:pt modelId="{CE852591-D486-4898-862D-F76137B37BBA}" type="parTrans" cxnId="{A3DD3FC2-87E4-4742-ADE9-3ADECDE83CEC}">
      <dgm:prSet/>
      <dgm:spPr/>
      <dgm:t>
        <a:bodyPr/>
        <a:lstStyle/>
        <a:p>
          <a:endParaRPr lang="en-US"/>
        </a:p>
      </dgm:t>
    </dgm:pt>
    <dgm:pt modelId="{9AFEAD37-D3BF-4F69-BB14-E73366F50077}" type="pres">
      <dgm:prSet presAssocID="{E023DDA0-1CE1-45CA-9311-509B0D9BDC85}" presName="diagram" presStyleCnt="0">
        <dgm:presLayoutVars>
          <dgm:chMax val="1"/>
          <dgm:dir/>
          <dgm:animLvl val="ctr"/>
          <dgm:resizeHandles val="exact"/>
        </dgm:presLayoutVars>
      </dgm:prSet>
      <dgm:spPr/>
    </dgm:pt>
    <dgm:pt modelId="{1D26D796-139F-43E1-A528-71490ADD314D}" type="pres">
      <dgm:prSet presAssocID="{E023DDA0-1CE1-45CA-9311-509B0D9BDC85}" presName="matrix" presStyleCnt="0"/>
      <dgm:spPr/>
    </dgm:pt>
    <dgm:pt modelId="{45AD4091-0DF9-4728-A0CE-0A8CE6AFD46D}" type="pres">
      <dgm:prSet presAssocID="{E023DDA0-1CE1-45CA-9311-509B0D9BDC85}" presName="tile1" presStyleLbl="node1" presStyleIdx="0" presStyleCnt="4"/>
      <dgm:spPr/>
    </dgm:pt>
    <dgm:pt modelId="{893A7069-1EDA-4EF9-986B-150E960F630A}" type="pres">
      <dgm:prSet presAssocID="{E023DDA0-1CE1-45CA-9311-509B0D9BDC85}" presName="tile1text" presStyleLbl="node1" presStyleIdx="0" presStyleCnt="4">
        <dgm:presLayoutVars>
          <dgm:chMax val="0"/>
          <dgm:chPref val="0"/>
          <dgm:bulletEnabled val="1"/>
        </dgm:presLayoutVars>
      </dgm:prSet>
      <dgm:spPr/>
    </dgm:pt>
    <dgm:pt modelId="{8730F1BD-D3B6-481F-A26B-03A6C341C02E}" type="pres">
      <dgm:prSet presAssocID="{E023DDA0-1CE1-45CA-9311-509B0D9BDC85}" presName="tile2" presStyleLbl="node1" presStyleIdx="1" presStyleCnt="4"/>
      <dgm:spPr/>
    </dgm:pt>
    <dgm:pt modelId="{432D954A-C118-42DF-A3F1-A9FDC7910654}" type="pres">
      <dgm:prSet presAssocID="{E023DDA0-1CE1-45CA-9311-509B0D9BDC85}" presName="tile2text" presStyleLbl="node1" presStyleIdx="1" presStyleCnt="4">
        <dgm:presLayoutVars>
          <dgm:chMax val="0"/>
          <dgm:chPref val="0"/>
          <dgm:bulletEnabled val="1"/>
        </dgm:presLayoutVars>
      </dgm:prSet>
      <dgm:spPr/>
    </dgm:pt>
    <dgm:pt modelId="{4D0C3655-96BF-4174-9285-926061AD380B}" type="pres">
      <dgm:prSet presAssocID="{E023DDA0-1CE1-45CA-9311-509B0D9BDC85}" presName="tile3" presStyleLbl="node1" presStyleIdx="2" presStyleCnt="4"/>
      <dgm:spPr/>
    </dgm:pt>
    <dgm:pt modelId="{E0212E4C-3C3E-4600-B91E-45FE12E088D0}" type="pres">
      <dgm:prSet presAssocID="{E023DDA0-1CE1-45CA-9311-509B0D9BDC85}" presName="tile3text" presStyleLbl="node1" presStyleIdx="2" presStyleCnt="4">
        <dgm:presLayoutVars>
          <dgm:chMax val="0"/>
          <dgm:chPref val="0"/>
          <dgm:bulletEnabled val="1"/>
        </dgm:presLayoutVars>
      </dgm:prSet>
      <dgm:spPr/>
    </dgm:pt>
    <dgm:pt modelId="{10A1A7B0-22A8-4034-8163-F70E0E796659}" type="pres">
      <dgm:prSet presAssocID="{E023DDA0-1CE1-45CA-9311-509B0D9BDC85}" presName="tile4" presStyleLbl="node1" presStyleIdx="3" presStyleCnt="4"/>
      <dgm:spPr/>
    </dgm:pt>
    <dgm:pt modelId="{A15E565B-BD15-4641-987A-6217C799EB0F}" type="pres">
      <dgm:prSet presAssocID="{E023DDA0-1CE1-45CA-9311-509B0D9BDC85}" presName="tile4text" presStyleLbl="node1" presStyleIdx="3" presStyleCnt="4">
        <dgm:presLayoutVars>
          <dgm:chMax val="0"/>
          <dgm:chPref val="0"/>
          <dgm:bulletEnabled val="1"/>
        </dgm:presLayoutVars>
      </dgm:prSet>
      <dgm:spPr/>
    </dgm:pt>
    <dgm:pt modelId="{196F34DE-4F4C-44BE-9290-A5E15E988225}" type="pres">
      <dgm:prSet presAssocID="{E023DDA0-1CE1-45CA-9311-509B0D9BDC85}" presName="centerTile" presStyleLbl="fgShp" presStyleIdx="0" presStyleCnt="1">
        <dgm:presLayoutVars>
          <dgm:chMax val="0"/>
          <dgm:chPref val="0"/>
        </dgm:presLayoutVars>
      </dgm:prSet>
      <dgm:spPr/>
    </dgm:pt>
  </dgm:ptLst>
  <dgm:cxnLst>
    <dgm:cxn modelId="{DEEBBC09-32D0-486E-A47D-196327280772}" type="presOf" srcId="{535573AC-6E2A-48BC-A2C6-89ADABC127B4}" destId="{893A7069-1EDA-4EF9-986B-150E960F630A}" srcOrd="1" destOrd="0" presId="urn:microsoft.com/office/officeart/2005/8/layout/matrix1"/>
    <dgm:cxn modelId="{94CED213-6819-4431-8A86-E37C920CA210}" srcId="{C3E331B1-56ED-414E-B1F6-909B790C81BD}" destId="{535573AC-6E2A-48BC-A2C6-89ADABC127B4}" srcOrd="0" destOrd="0" parTransId="{5E594168-C8DA-490C-8ADE-B465E014F84E}" sibTransId="{9B4415D3-D87C-46D4-83B4-8C612B92AFBE}"/>
    <dgm:cxn modelId="{2B56C521-B63F-4EEA-8FD6-FA37658D78F2}" type="presOf" srcId="{4279FC17-DD1B-476E-9E39-78A18AA60FC4}" destId="{432D954A-C118-42DF-A3F1-A9FDC7910654}" srcOrd="1" destOrd="0" presId="urn:microsoft.com/office/officeart/2005/8/layout/matrix1"/>
    <dgm:cxn modelId="{496AED2A-4B05-4E11-82CD-8CFEF8492F9A}" type="presOf" srcId="{3024A26D-3687-414C-86F9-96D3BEAEBEBC}" destId="{4D0C3655-96BF-4174-9285-926061AD380B}" srcOrd="0" destOrd="0" presId="urn:microsoft.com/office/officeart/2005/8/layout/matrix1"/>
    <dgm:cxn modelId="{AAB82A51-9898-4750-AFDD-ADA699F069B6}" srcId="{C3E331B1-56ED-414E-B1F6-909B790C81BD}" destId="{3024A26D-3687-414C-86F9-96D3BEAEBEBC}" srcOrd="2" destOrd="0" parTransId="{83BC1C75-E437-44CE-858C-50B7C6D888C1}" sibTransId="{92396C54-AC6E-4DF3-9CB9-63C91EABEF92}"/>
    <dgm:cxn modelId="{7ADA9D55-A0CA-4259-A0ED-E47C2C9F4EE6}" srcId="{C3E331B1-56ED-414E-B1F6-909B790C81BD}" destId="{4279FC17-DD1B-476E-9E39-78A18AA60FC4}" srcOrd="1" destOrd="0" parTransId="{F3400728-4AB3-4B6B-BEBA-BBF1F9167388}" sibTransId="{56F37AE4-8A1B-46C1-9A59-92B05682561E}"/>
    <dgm:cxn modelId="{C9D25298-3B1D-4848-B67F-42903F3732ED}" type="presOf" srcId="{E023DDA0-1CE1-45CA-9311-509B0D9BDC85}" destId="{9AFEAD37-D3BF-4F69-BB14-E73366F50077}" srcOrd="0" destOrd="0" presId="urn:microsoft.com/office/officeart/2005/8/layout/matrix1"/>
    <dgm:cxn modelId="{D0E86B9C-BF33-4DA5-8E7B-D69E74002ACE}" type="presOf" srcId="{3024A26D-3687-414C-86F9-96D3BEAEBEBC}" destId="{E0212E4C-3C3E-4600-B91E-45FE12E088D0}" srcOrd="1" destOrd="0" presId="urn:microsoft.com/office/officeart/2005/8/layout/matrix1"/>
    <dgm:cxn modelId="{6F84D8AE-9983-446F-912C-79129588FFD1}" type="presOf" srcId="{7E60BEEB-CB51-45BD-BFA6-725993AAAC0A}" destId="{10A1A7B0-22A8-4034-8163-F70E0E796659}" srcOrd="0" destOrd="0" presId="urn:microsoft.com/office/officeart/2005/8/layout/matrix1"/>
    <dgm:cxn modelId="{E16754B3-ADD0-4A5B-9283-37E2BE9C5308}" srcId="{C3E331B1-56ED-414E-B1F6-909B790C81BD}" destId="{7E60BEEB-CB51-45BD-BFA6-725993AAAC0A}" srcOrd="3" destOrd="0" parTransId="{86EA8752-926A-42FF-B4C1-DACBE24A8253}" sibTransId="{138F0CB8-BE0A-4E4B-B502-DAAC2ADF4F82}"/>
    <dgm:cxn modelId="{768364BC-15B3-47E1-8C63-A13166FFBAE3}" type="presOf" srcId="{4279FC17-DD1B-476E-9E39-78A18AA60FC4}" destId="{8730F1BD-D3B6-481F-A26B-03A6C341C02E}" srcOrd="0" destOrd="0" presId="urn:microsoft.com/office/officeart/2005/8/layout/matrix1"/>
    <dgm:cxn modelId="{A3DD3FC2-87E4-4742-ADE9-3ADECDE83CEC}" srcId="{E023DDA0-1CE1-45CA-9311-509B0D9BDC85}" destId="{C3E331B1-56ED-414E-B1F6-909B790C81BD}" srcOrd="0" destOrd="0" parTransId="{CE852591-D486-4898-862D-F76137B37BBA}" sibTransId="{8FBE107A-A5C1-403E-ACB5-D72CEBBA184B}"/>
    <dgm:cxn modelId="{F5D48EE5-D03B-49BE-83A1-760F9E27A88E}" type="presOf" srcId="{C3E331B1-56ED-414E-B1F6-909B790C81BD}" destId="{196F34DE-4F4C-44BE-9290-A5E15E988225}" srcOrd="0" destOrd="0" presId="urn:microsoft.com/office/officeart/2005/8/layout/matrix1"/>
    <dgm:cxn modelId="{E71055EB-964E-4C15-B9E1-71F6732AF8F7}" type="presOf" srcId="{7E60BEEB-CB51-45BD-BFA6-725993AAAC0A}" destId="{A15E565B-BD15-4641-987A-6217C799EB0F}" srcOrd="1" destOrd="0" presId="urn:microsoft.com/office/officeart/2005/8/layout/matrix1"/>
    <dgm:cxn modelId="{51C3CAEF-8EAE-40E8-ADDB-B3D97392556B}" type="presOf" srcId="{535573AC-6E2A-48BC-A2C6-89ADABC127B4}" destId="{45AD4091-0DF9-4728-A0CE-0A8CE6AFD46D}" srcOrd="0" destOrd="0" presId="urn:microsoft.com/office/officeart/2005/8/layout/matrix1"/>
    <dgm:cxn modelId="{396EC1F4-7F76-4C70-983D-5BFCB89D87FA}" type="presParOf" srcId="{9AFEAD37-D3BF-4F69-BB14-E73366F50077}" destId="{1D26D796-139F-43E1-A528-71490ADD314D}" srcOrd="0" destOrd="0" presId="urn:microsoft.com/office/officeart/2005/8/layout/matrix1"/>
    <dgm:cxn modelId="{A8CEEBEA-685C-4E43-9D7B-95C796A1A927}" type="presParOf" srcId="{1D26D796-139F-43E1-A528-71490ADD314D}" destId="{45AD4091-0DF9-4728-A0CE-0A8CE6AFD46D}" srcOrd="0" destOrd="0" presId="urn:microsoft.com/office/officeart/2005/8/layout/matrix1"/>
    <dgm:cxn modelId="{692E0FD0-0492-4D8C-807D-BB59A11260A6}" type="presParOf" srcId="{1D26D796-139F-43E1-A528-71490ADD314D}" destId="{893A7069-1EDA-4EF9-986B-150E960F630A}" srcOrd="1" destOrd="0" presId="urn:microsoft.com/office/officeart/2005/8/layout/matrix1"/>
    <dgm:cxn modelId="{EB94DAD4-5100-4789-B72D-C00ACED76169}" type="presParOf" srcId="{1D26D796-139F-43E1-A528-71490ADD314D}" destId="{8730F1BD-D3B6-481F-A26B-03A6C341C02E}" srcOrd="2" destOrd="0" presId="urn:microsoft.com/office/officeart/2005/8/layout/matrix1"/>
    <dgm:cxn modelId="{44C9E9E5-20D8-497A-88F4-CD18022AC6E6}" type="presParOf" srcId="{1D26D796-139F-43E1-A528-71490ADD314D}" destId="{432D954A-C118-42DF-A3F1-A9FDC7910654}" srcOrd="3" destOrd="0" presId="urn:microsoft.com/office/officeart/2005/8/layout/matrix1"/>
    <dgm:cxn modelId="{25488FD8-F9EA-43EA-8ACF-5B42A1E68BF6}" type="presParOf" srcId="{1D26D796-139F-43E1-A528-71490ADD314D}" destId="{4D0C3655-96BF-4174-9285-926061AD380B}" srcOrd="4" destOrd="0" presId="urn:microsoft.com/office/officeart/2005/8/layout/matrix1"/>
    <dgm:cxn modelId="{6AC6F330-F894-4BA6-A124-3E968BE1D0A7}" type="presParOf" srcId="{1D26D796-139F-43E1-A528-71490ADD314D}" destId="{E0212E4C-3C3E-4600-B91E-45FE12E088D0}" srcOrd="5" destOrd="0" presId="urn:microsoft.com/office/officeart/2005/8/layout/matrix1"/>
    <dgm:cxn modelId="{9DB40B50-464B-4637-943C-A6B3A13854A9}" type="presParOf" srcId="{1D26D796-139F-43E1-A528-71490ADD314D}" destId="{10A1A7B0-22A8-4034-8163-F70E0E796659}" srcOrd="6" destOrd="0" presId="urn:microsoft.com/office/officeart/2005/8/layout/matrix1"/>
    <dgm:cxn modelId="{7BAE5CA9-02F2-447B-A4C1-E2A08E25745C}" type="presParOf" srcId="{1D26D796-139F-43E1-A528-71490ADD314D}" destId="{A15E565B-BD15-4641-987A-6217C799EB0F}" srcOrd="7" destOrd="0" presId="urn:microsoft.com/office/officeart/2005/8/layout/matrix1"/>
    <dgm:cxn modelId="{518A58D3-2596-487F-9051-0387D10E2E9C}" type="presParOf" srcId="{9AFEAD37-D3BF-4F69-BB14-E73366F50077}" destId="{196F34DE-4F4C-44BE-9290-A5E15E988225}"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3C83C7-8483-414E-BB29-A74FE12376A9}"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B6EBC84D-E4F6-4632-B511-F02A786CF23F}">
      <dgm:prSet phldrT="[Text]" custT="1"/>
      <dgm:spPr>
        <a:solidFill>
          <a:schemeClr val="bg2">
            <a:lumMod val="75000"/>
          </a:schemeClr>
        </a:solidFill>
      </dgm:spPr>
      <dgm:t>
        <a:bodyPr/>
        <a:lstStyle/>
        <a:p>
          <a:r>
            <a:rPr lang="en-US" sz="1600" dirty="0" err="1">
              <a:latin typeface="+mj-lt"/>
            </a:rPr>
            <a:t>CoRDS</a:t>
          </a:r>
          <a:r>
            <a:rPr lang="en-US" sz="1600" dirty="0">
              <a:latin typeface="+mj-lt"/>
            </a:rPr>
            <a:t> Connects patients’ natural history data with researchers and clinicians</a:t>
          </a:r>
          <a:endParaRPr lang="en-US" sz="1600" dirty="0"/>
        </a:p>
      </dgm:t>
    </dgm:pt>
    <dgm:pt modelId="{2AB954DA-C212-4103-AA56-C1965B2E5D55}" type="parTrans" cxnId="{BD05640D-F4F1-4635-A53C-FD68055DAA38}">
      <dgm:prSet/>
      <dgm:spPr/>
      <dgm:t>
        <a:bodyPr/>
        <a:lstStyle/>
        <a:p>
          <a:endParaRPr lang="en-US"/>
        </a:p>
      </dgm:t>
    </dgm:pt>
    <dgm:pt modelId="{72A40AA3-5884-4AED-8F7C-DBA82066C548}" type="sibTrans" cxnId="{BD05640D-F4F1-4635-A53C-FD68055DAA38}">
      <dgm:prSet/>
      <dgm:spPr/>
      <dgm:t>
        <a:bodyPr/>
        <a:lstStyle/>
        <a:p>
          <a:endParaRPr lang="en-US"/>
        </a:p>
      </dgm:t>
    </dgm:pt>
    <dgm:pt modelId="{B9CAA908-9B83-4825-A54E-46B587FAE283}">
      <dgm:prSet phldrT="[Text]" custT="1"/>
      <dgm:spPr>
        <a:solidFill>
          <a:schemeClr val="bg2">
            <a:lumMod val="75000"/>
          </a:schemeClr>
        </a:solidFill>
      </dgm:spPr>
      <dgm:t>
        <a:bodyPr/>
        <a:lstStyle/>
        <a:p>
          <a:r>
            <a:rPr lang="en-US" sz="1800" dirty="0">
              <a:latin typeface="+mj-lt"/>
            </a:rPr>
            <a:t>Majority of rare diseases do not have a registry</a:t>
          </a:r>
          <a:endParaRPr lang="en-US" sz="1800" dirty="0"/>
        </a:p>
      </dgm:t>
    </dgm:pt>
    <dgm:pt modelId="{B715C07E-4E1B-43FA-9269-D8A4DC828F3C}" type="parTrans" cxnId="{E7569356-850C-4085-A377-595F0DEF0ACE}">
      <dgm:prSet/>
      <dgm:spPr>
        <a:solidFill>
          <a:schemeClr val="accent6">
            <a:lumMod val="75000"/>
          </a:schemeClr>
        </a:solidFill>
      </dgm:spPr>
      <dgm:t>
        <a:bodyPr/>
        <a:lstStyle/>
        <a:p>
          <a:endParaRPr lang="en-US"/>
        </a:p>
      </dgm:t>
    </dgm:pt>
    <dgm:pt modelId="{7D4D3DF0-C731-4E54-968F-0C193384E074}" type="sibTrans" cxnId="{E7569356-850C-4085-A377-595F0DEF0ACE}">
      <dgm:prSet/>
      <dgm:spPr/>
      <dgm:t>
        <a:bodyPr/>
        <a:lstStyle/>
        <a:p>
          <a:endParaRPr lang="en-US"/>
        </a:p>
      </dgm:t>
    </dgm:pt>
    <dgm:pt modelId="{2C9C1C39-5D0C-4052-9929-22E481EDC22B}">
      <dgm:prSet custT="1"/>
      <dgm:spPr>
        <a:solidFill>
          <a:schemeClr val="bg2">
            <a:lumMod val="75000"/>
          </a:schemeClr>
        </a:solidFill>
      </dgm:spPr>
      <dgm:t>
        <a:bodyPr/>
        <a:lstStyle/>
        <a:p>
          <a:r>
            <a:rPr lang="en-US" sz="1800" dirty="0">
              <a:latin typeface="+mj-lt"/>
            </a:rPr>
            <a:t>Many rare disease cohorts have not yet found their community</a:t>
          </a:r>
        </a:p>
      </dgm:t>
    </dgm:pt>
    <dgm:pt modelId="{99E36E74-05E8-420B-8CCB-2596CA8C393D}" type="parTrans" cxnId="{9D660C13-C19A-42D4-9760-14094B23A71A}">
      <dgm:prSet/>
      <dgm:spPr>
        <a:solidFill>
          <a:schemeClr val="accent6">
            <a:lumMod val="75000"/>
          </a:schemeClr>
        </a:solidFill>
      </dgm:spPr>
      <dgm:t>
        <a:bodyPr/>
        <a:lstStyle/>
        <a:p>
          <a:endParaRPr lang="en-US"/>
        </a:p>
      </dgm:t>
    </dgm:pt>
    <dgm:pt modelId="{41DF9D06-42D6-4B0A-853D-AF5C0A809003}" type="sibTrans" cxnId="{9D660C13-C19A-42D4-9760-14094B23A71A}">
      <dgm:prSet/>
      <dgm:spPr/>
      <dgm:t>
        <a:bodyPr/>
        <a:lstStyle/>
        <a:p>
          <a:endParaRPr lang="en-US"/>
        </a:p>
      </dgm:t>
    </dgm:pt>
    <dgm:pt modelId="{B7EC6E01-613A-4A15-A85B-A45E135664FF}" type="pres">
      <dgm:prSet presAssocID="{F53C83C7-8483-414E-BB29-A74FE12376A9}" presName="cycle" presStyleCnt="0">
        <dgm:presLayoutVars>
          <dgm:chMax val="1"/>
          <dgm:dir/>
          <dgm:animLvl val="ctr"/>
          <dgm:resizeHandles val="exact"/>
        </dgm:presLayoutVars>
      </dgm:prSet>
      <dgm:spPr/>
    </dgm:pt>
    <dgm:pt modelId="{B2A3E420-4965-43E1-BD24-AFFD3EC88F9E}" type="pres">
      <dgm:prSet presAssocID="{B6EBC84D-E4F6-4632-B511-F02A786CF23F}" presName="centerShape" presStyleLbl="node0" presStyleIdx="0" presStyleCnt="1"/>
      <dgm:spPr/>
    </dgm:pt>
    <dgm:pt modelId="{FF4C2742-1C85-479B-A74A-13568EAC50E4}" type="pres">
      <dgm:prSet presAssocID="{B715C07E-4E1B-43FA-9269-D8A4DC828F3C}" presName="parTrans" presStyleLbl="bgSibTrans2D1" presStyleIdx="0" presStyleCnt="2"/>
      <dgm:spPr/>
    </dgm:pt>
    <dgm:pt modelId="{26369C0C-E687-4055-B2C7-5A35BD4113D4}" type="pres">
      <dgm:prSet presAssocID="{B9CAA908-9B83-4825-A54E-46B587FAE283}" presName="node" presStyleLbl="node1" presStyleIdx="0" presStyleCnt="2">
        <dgm:presLayoutVars>
          <dgm:bulletEnabled val="1"/>
        </dgm:presLayoutVars>
      </dgm:prSet>
      <dgm:spPr/>
    </dgm:pt>
    <dgm:pt modelId="{71E9FBFD-A352-415B-9693-9D71D4E59DD3}" type="pres">
      <dgm:prSet presAssocID="{99E36E74-05E8-420B-8CCB-2596CA8C393D}" presName="parTrans" presStyleLbl="bgSibTrans2D1" presStyleIdx="1" presStyleCnt="2" custLinFactNeighborX="-854" custLinFactNeighborY="4838"/>
      <dgm:spPr/>
    </dgm:pt>
    <dgm:pt modelId="{6B5384FA-3174-4253-895C-E0A5A93428F3}" type="pres">
      <dgm:prSet presAssocID="{2C9C1C39-5D0C-4052-9929-22E481EDC22B}" presName="node" presStyleLbl="node1" presStyleIdx="1" presStyleCnt="2">
        <dgm:presLayoutVars>
          <dgm:bulletEnabled val="1"/>
        </dgm:presLayoutVars>
      </dgm:prSet>
      <dgm:spPr/>
    </dgm:pt>
  </dgm:ptLst>
  <dgm:cxnLst>
    <dgm:cxn modelId="{BD05640D-F4F1-4635-A53C-FD68055DAA38}" srcId="{F53C83C7-8483-414E-BB29-A74FE12376A9}" destId="{B6EBC84D-E4F6-4632-B511-F02A786CF23F}" srcOrd="0" destOrd="0" parTransId="{2AB954DA-C212-4103-AA56-C1965B2E5D55}" sibTransId="{72A40AA3-5884-4AED-8F7C-DBA82066C548}"/>
    <dgm:cxn modelId="{9D660C13-C19A-42D4-9760-14094B23A71A}" srcId="{B6EBC84D-E4F6-4632-B511-F02A786CF23F}" destId="{2C9C1C39-5D0C-4052-9929-22E481EDC22B}" srcOrd="1" destOrd="0" parTransId="{99E36E74-05E8-420B-8CCB-2596CA8C393D}" sibTransId="{41DF9D06-42D6-4B0A-853D-AF5C0A809003}"/>
    <dgm:cxn modelId="{ACC14A2F-61B8-4FAC-A495-085F46AE3EA0}" type="presOf" srcId="{F53C83C7-8483-414E-BB29-A74FE12376A9}" destId="{B7EC6E01-613A-4A15-A85B-A45E135664FF}" srcOrd="0" destOrd="0" presId="urn:microsoft.com/office/officeart/2005/8/layout/radial4"/>
    <dgm:cxn modelId="{DE826C5B-5E9B-4D62-85AB-270919AF41C1}" type="presOf" srcId="{B6EBC84D-E4F6-4632-B511-F02A786CF23F}" destId="{B2A3E420-4965-43E1-BD24-AFFD3EC88F9E}" srcOrd="0" destOrd="0" presId="urn:microsoft.com/office/officeart/2005/8/layout/radial4"/>
    <dgm:cxn modelId="{95CB4E5C-2B55-434C-A79F-D21F204EEDB9}" type="presOf" srcId="{99E36E74-05E8-420B-8CCB-2596CA8C393D}" destId="{71E9FBFD-A352-415B-9693-9D71D4E59DD3}" srcOrd="0" destOrd="0" presId="urn:microsoft.com/office/officeart/2005/8/layout/radial4"/>
    <dgm:cxn modelId="{E7569356-850C-4085-A377-595F0DEF0ACE}" srcId="{B6EBC84D-E4F6-4632-B511-F02A786CF23F}" destId="{B9CAA908-9B83-4825-A54E-46B587FAE283}" srcOrd="0" destOrd="0" parTransId="{B715C07E-4E1B-43FA-9269-D8A4DC828F3C}" sibTransId="{7D4D3DF0-C731-4E54-968F-0C193384E074}"/>
    <dgm:cxn modelId="{42BC1F9A-EDCB-4284-9BC6-53BF4F6343EF}" type="presOf" srcId="{B715C07E-4E1B-43FA-9269-D8A4DC828F3C}" destId="{FF4C2742-1C85-479B-A74A-13568EAC50E4}" srcOrd="0" destOrd="0" presId="urn:microsoft.com/office/officeart/2005/8/layout/radial4"/>
    <dgm:cxn modelId="{9C4937A7-EC2B-47FE-87D3-8403BF7F8EB8}" type="presOf" srcId="{2C9C1C39-5D0C-4052-9929-22E481EDC22B}" destId="{6B5384FA-3174-4253-895C-E0A5A93428F3}" srcOrd="0" destOrd="0" presId="urn:microsoft.com/office/officeart/2005/8/layout/radial4"/>
    <dgm:cxn modelId="{4F4AFBBA-3EAD-46AE-BA5F-32823015E0DB}" type="presOf" srcId="{B9CAA908-9B83-4825-A54E-46B587FAE283}" destId="{26369C0C-E687-4055-B2C7-5A35BD4113D4}" srcOrd="0" destOrd="0" presId="urn:microsoft.com/office/officeart/2005/8/layout/radial4"/>
    <dgm:cxn modelId="{C0C74849-12C9-4413-AE9F-01AE48F9B693}" type="presParOf" srcId="{B7EC6E01-613A-4A15-A85B-A45E135664FF}" destId="{B2A3E420-4965-43E1-BD24-AFFD3EC88F9E}" srcOrd="0" destOrd="0" presId="urn:microsoft.com/office/officeart/2005/8/layout/radial4"/>
    <dgm:cxn modelId="{CDA0D269-70FE-4391-8243-E4B62470BA66}" type="presParOf" srcId="{B7EC6E01-613A-4A15-A85B-A45E135664FF}" destId="{FF4C2742-1C85-479B-A74A-13568EAC50E4}" srcOrd="1" destOrd="0" presId="urn:microsoft.com/office/officeart/2005/8/layout/radial4"/>
    <dgm:cxn modelId="{4F166B96-2617-4CBB-9A53-EDEBC351E8BF}" type="presParOf" srcId="{B7EC6E01-613A-4A15-A85B-A45E135664FF}" destId="{26369C0C-E687-4055-B2C7-5A35BD4113D4}" srcOrd="2" destOrd="0" presId="urn:microsoft.com/office/officeart/2005/8/layout/radial4"/>
    <dgm:cxn modelId="{56EA10BD-2655-46BE-81F6-69F3666E319D}" type="presParOf" srcId="{B7EC6E01-613A-4A15-A85B-A45E135664FF}" destId="{71E9FBFD-A352-415B-9693-9D71D4E59DD3}" srcOrd="3" destOrd="0" presId="urn:microsoft.com/office/officeart/2005/8/layout/radial4"/>
    <dgm:cxn modelId="{CC556121-739E-4E81-AF3A-75BA6880D145}" type="presParOf" srcId="{B7EC6E01-613A-4A15-A85B-A45E135664FF}" destId="{6B5384FA-3174-4253-895C-E0A5A93428F3}"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096A3F-5A0F-44FE-B807-5BB13C9455A4}" type="doc">
      <dgm:prSet loTypeId="urn:microsoft.com/office/officeart/2005/8/layout/lProcess2" loCatId="list" qsTypeId="urn:microsoft.com/office/officeart/2005/8/quickstyle/3d1" qsCatId="3D" csTypeId="urn:microsoft.com/office/officeart/2005/8/colors/accent0_3" csCatId="mainScheme" phldr="1"/>
      <dgm:spPr/>
      <dgm:t>
        <a:bodyPr/>
        <a:lstStyle/>
        <a:p>
          <a:endParaRPr lang="en-US"/>
        </a:p>
      </dgm:t>
    </dgm:pt>
    <dgm:pt modelId="{60E6F56C-E405-4830-93F9-9D1E3C483E6D}">
      <dgm:prSet phldrT="[Text]"/>
      <dgm:spPr/>
      <dgm:t>
        <a:bodyPr/>
        <a:lstStyle/>
        <a:p>
          <a:r>
            <a:rPr lang="en-US" dirty="0">
              <a:latin typeface="+mj-lt"/>
            </a:rPr>
            <a:t>Researchers </a:t>
          </a:r>
          <a:endParaRPr lang="en-US" dirty="0"/>
        </a:p>
      </dgm:t>
    </dgm:pt>
    <dgm:pt modelId="{2FBF4965-A6B9-4F64-8676-E714A74C851C}" type="parTrans" cxnId="{4605D40E-97D6-4AD6-9FD0-22705A565847}">
      <dgm:prSet/>
      <dgm:spPr/>
      <dgm:t>
        <a:bodyPr/>
        <a:lstStyle/>
        <a:p>
          <a:endParaRPr lang="en-US"/>
        </a:p>
      </dgm:t>
    </dgm:pt>
    <dgm:pt modelId="{A07079E1-3F0B-46AB-A783-2B0AE0DF7C25}" type="sibTrans" cxnId="{4605D40E-97D6-4AD6-9FD0-22705A565847}">
      <dgm:prSet/>
      <dgm:spPr/>
      <dgm:t>
        <a:bodyPr/>
        <a:lstStyle/>
        <a:p>
          <a:endParaRPr lang="en-US"/>
        </a:p>
      </dgm:t>
    </dgm:pt>
    <dgm:pt modelId="{9E2ABC13-8812-48FA-856B-1614C155A6F5}">
      <dgm:prSet phldrT="[Text]" custT="1"/>
      <dgm:spPr/>
      <dgm:t>
        <a:bodyPr/>
        <a:lstStyle/>
        <a:p>
          <a:r>
            <a:rPr lang="en-US" sz="1600" dirty="0">
              <a:latin typeface="+mj-lt"/>
            </a:rPr>
            <a:t>Researchers will fill out the research access form to access the </a:t>
          </a:r>
          <a:r>
            <a:rPr lang="en-US" sz="1600" dirty="0" err="1">
              <a:latin typeface="+mj-lt"/>
            </a:rPr>
            <a:t>CoRDS</a:t>
          </a:r>
          <a:r>
            <a:rPr lang="en-US" sz="1600" dirty="0">
              <a:latin typeface="+mj-lt"/>
            </a:rPr>
            <a:t> data</a:t>
          </a:r>
        </a:p>
      </dgm:t>
    </dgm:pt>
    <dgm:pt modelId="{68454CAD-37DB-4858-961F-71592E6BB42E}" type="parTrans" cxnId="{B9B959EB-0F51-4EBA-9EC4-233ECF9D1C94}">
      <dgm:prSet/>
      <dgm:spPr/>
      <dgm:t>
        <a:bodyPr/>
        <a:lstStyle/>
        <a:p>
          <a:endParaRPr lang="en-US"/>
        </a:p>
      </dgm:t>
    </dgm:pt>
    <dgm:pt modelId="{B02F0224-4BE6-4280-B488-3412745C6FE9}" type="sibTrans" cxnId="{B9B959EB-0F51-4EBA-9EC4-233ECF9D1C94}">
      <dgm:prSet/>
      <dgm:spPr/>
      <dgm:t>
        <a:bodyPr/>
        <a:lstStyle/>
        <a:p>
          <a:endParaRPr lang="en-US"/>
        </a:p>
      </dgm:t>
    </dgm:pt>
    <dgm:pt modelId="{619B7A57-AA59-4229-B314-C15A882D0177}">
      <dgm:prSet phldrT="[Text]"/>
      <dgm:spPr/>
      <dgm:t>
        <a:bodyPr/>
        <a:lstStyle/>
        <a:p>
          <a:r>
            <a:rPr lang="en-US" dirty="0">
              <a:latin typeface="+mj-lt"/>
            </a:rPr>
            <a:t>Patient Advocacy Group</a:t>
          </a:r>
          <a:endParaRPr lang="en-US" dirty="0"/>
        </a:p>
      </dgm:t>
    </dgm:pt>
    <dgm:pt modelId="{DB41C902-4AAC-4A7E-8C8E-478C9AB45F74}" type="parTrans" cxnId="{9CD5C1C1-862F-4527-B6B0-86B281949A94}">
      <dgm:prSet/>
      <dgm:spPr/>
      <dgm:t>
        <a:bodyPr/>
        <a:lstStyle/>
        <a:p>
          <a:endParaRPr lang="en-US"/>
        </a:p>
      </dgm:t>
    </dgm:pt>
    <dgm:pt modelId="{BFA2A32A-A383-4499-9AE6-2452FE7B2629}" type="sibTrans" cxnId="{9CD5C1C1-862F-4527-B6B0-86B281949A94}">
      <dgm:prSet/>
      <dgm:spPr/>
      <dgm:t>
        <a:bodyPr/>
        <a:lstStyle/>
        <a:p>
          <a:endParaRPr lang="en-US"/>
        </a:p>
      </dgm:t>
    </dgm:pt>
    <dgm:pt modelId="{4903EAA1-ECA6-4F88-8727-1982D4153418}">
      <dgm:prSet phldrT="[Text]" custT="1"/>
      <dgm:spPr/>
      <dgm:t>
        <a:bodyPr/>
        <a:lstStyle/>
        <a:p>
          <a:r>
            <a:rPr lang="en-US" sz="1600" dirty="0">
              <a:latin typeface="+mj-lt"/>
            </a:rPr>
            <a:t>Can use data for non-research purposes (education, grant applications, etc.)</a:t>
          </a:r>
          <a:endParaRPr lang="en-US" sz="1600" dirty="0"/>
        </a:p>
      </dgm:t>
    </dgm:pt>
    <dgm:pt modelId="{C37B4179-BB56-4090-9CD2-3AA7DD092355}" type="parTrans" cxnId="{198CCB38-4BCA-45DA-872C-9540F49473DA}">
      <dgm:prSet/>
      <dgm:spPr/>
      <dgm:t>
        <a:bodyPr/>
        <a:lstStyle/>
        <a:p>
          <a:endParaRPr lang="en-US"/>
        </a:p>
      </dgm:t>
    </dgm:pt>
    <dgm:pt modelId="{D020BAA1-C9FE-4103-9D98-1673B06BA7C8}" type="sibTrans" cxnId="{198CCB38-4BCA-45DA-872C-9540F49473DA}">
      <dgm:prSet/>
      <dgm:spPr/>
      <dgm:t>
        <a:bodyPr/>
        <a:lstStyle/>
        <a:p>
          <a:endParaRPr lang="en-US"/>
        </a:p>
      </dgm:t>
    </dgm:pt>
    <dgm:pt modelId="{A1EADF66-E828-45F8-A6B0-87EA72AEF603}">
      <dgm:prSet phldrT="[Text]" custT="1"/>
      <dgm:spPr/>
      <dgm:t>
        <a:bodyPr/>
        <a:lstStyle/>
        <a:p>
          <a:r>
            <a:rPr lang="en-US" sz="1600" dirty="0">
              <a:latin typeface="+mj-lt"/>
            </a:rPr>
            <a:t>Only after participant has given consent to share</a:t>
          </a:r>
          <a:endParaRPr lang="en-US" sz="1600" dirty="0"/>
        </a:p>
      </dgm:t>
    </dgm:pt>
    <dgm:pt modelId="{24B58116-EAC2-49C5-951A-5E504A3D999F}" type="parTrans" cxnId="{1639427D-B64B-4B97-9960-E0C705294BDB}">
      <dgm:prSet/>
      <dgm:spPr/>
      <dgm:t>
        <a:bodyPr/>
        <a:lstStyle/>
        <a:p>
          <a:endParaRPr lang="en-US"/>
        </a:p>
      </dgm:t>
    </dgm:pt>
    <dgm:pt modelId="{A55F3C97-8D34-4FFE-BE23-1AF5478D679D}" type="sibTrans" cxnId="{1639427D-B64B-4B97-9960-E0C705294BDB}">
      <dgm:prSet/>
      <dgm:spPr/>
      <dgm:t>
        <a:bodyPr/>
        <a:lstStyle/>
        <a:p>
          <a:endParaRPr lang="en-US"/>
        </a:p>
      </dgm:t>
    </dgm:pt>
    <dgm:pt modelId="{3DD60737-B7D3-4416-B2C5-45BB99CF7D48}">
      <dgm:prSet phldrT="[Text]"/>
      <dgm:spPr/>
      <dgm:t>
        <a:bodyPr/>
        <a:lstStyle/>
        <a:p>
          <a:r>
            <a:rPr lang="en-US" dirty="0">
              <a:latin typeface="+mj-lt"/>
            </a:rPr>
            <a:t>Pharma</a:t>
          </a:r>
          <a:endParaRPr lang="en-US" dirty="0"/>
        </a:p>
      </dgm:t>
    </dgm:pt>
    <dgm:pt modelId="{02BFB543-2F87-40C5-968A-B819CD45DE05}" type="parTrans" cxnId="{950B48CC-CA49-45F3-A754-72183DBC0482}">
      <dgm:prSet/>
      <dgm:spPr/>
      <dgm:t>
        <a:bodyPr/>
        <a:lstStyle/>
        <a:p>
          <a:endParaRPr lang="en-US"/>
        </a:p>
      </dgm:t>
    </dgm:pt>
    <dgm:pt modelId="{CA0CF046-99FB-4F86-8381-8DBC394F5DEC}" type="sibTrans" cxnId="{950B48CC-CA49-45F3-A754-72183DBC0482}">
      <dgm:prSet/>
      <dgm:spPr/>
      <dgm:t>
        <a:bodyPr/>
        <a:lstStyle/>
        <a:p>
          <a:endParaRPr lang="en-US"/>
        </a:p>
      </dgm:t>
    </dgm:pt>
    <dgm:pt modelId="{A14347FF-D312-4869-B694-8107A0CAF292}">
      <dgm:prSet custT="1"/>
      <dgm:spPr/>
      <dgm:t>
        <a:bodyPr/>
        <a:lstStyle/>
        <a:p>
          <a:r>
            <a:rPr lang="en-US" sz="1600" dirty="0">
              <a:latin typeface="+mj-lt"/>
            </a:rPr>
            <a:t>Industry can notify </a:t>
          </a:r>
          <a:r>
            <a:rPr lang="en-US" sz="1600" dirty="0" err="1">
              <a:latin typeface="+mj-lt"/>
            </a:rPr>
            <a:t>CoRDS</a:t>
          </a:r>
          <a:r>
            <a:rPr lang="en-US" sz="1600" dirty="0">
              <a:latin typeface="+mj-lt"/>
            </a:rPr>
            <a:t> of disease specific clinical trials.  </a:t>
          </a:r>
          <a:r>
            <a:rPr lang="en-US" sz="1600" dirty="0" err="1">
              <a:latin typeface="+mj-lt"/>
            </a:rPr>
            <a:t>CoRDS</a:t>
          </a:r>
          <a:r>
            <a:rPr lang="en-US" sz="1600" dirty="0">
              <a:latin typeface="+mj-lt"/>
            </a:rPr>
            <a:t> will then direct participants to the appropriate pharma contact if interested in learning more about a clinical study.</a:t>
          </a:r>
        </a:p>
      </dgm:t>
    </dgm:pt>
    <dgm:pt modelId="{E282A11B-8E82-4E9D-B7E7-7F434BAB15F7}" type="parTrans" cxnId="{BEAA8683-8BF8-4F9C-A107-A090F26EB146}">
      <dgm:prSet/>
      <dgm:spPr/>
      <dgm:t>
        <a:bodyPr/>
        <a:lstStyle/>
        <a:p>
          <a:endParaRPr lang="en-US"/>
        </a:p>
      </dgm:t>
    </dgm:pt>
    <dgm:pt modelId="{31AEFE81-6665-4FC7-8115-E9B1A75F1724}" type="sibTrans" cxnId="{BEAA8683-8BF8-4F9C-A107-A090F26EB146}">
      <dgm:prSet/>
      <dgm:spPr/>
      <dgm:t>
        <a:bodyPr/>
        <a:lstStyle/>
        <a:p>
          <a:endParaRPr lang="en-US"/>
        </a:p>
      </dgm:t>
    </dgm:pt>
    <dgm:pt modelId="{FDCBB66E-3676-488F-B81E-96C6698D4651}">
      <dgm:prSet/>
      <dgm:spPr/>
      <dgm:t>
        <a:bodyPr/>
        <a:lstStyle/>
        <a:p>
          <a:r>
            <a:rPr lang="en-US" dirty="0">
              <a:latin typeface="+mj-lt"/>
            </a:rPr>
            <a:t>The </a:t>
          </a:r>
          <a:r>
            <a:rPr lang="en-US">
              <a:latin typeface="+mj-lt"/>
            </a:rPr>
            <a:t>requested data can </a:t>
          </a:r>
          <a:r>
            <a:rPr lang="en-US" dirty="0">
              <a:latin typeface="+mj-lt"/>
            </a:rPr>
            <a:t>be approved by Sanford’s Scientific Review Committee, to receive de-identified patient data</a:t>
          </a:r>
          <a:endParaRPr lang="en-US" dirty="0"/>
        </a:p>
      </dgm:t>
    </dgm:pt>
    <dgm:pt modelId="{39EE6DFE-9F69-482C-BD8E-80508C7DDFCF}" type="parTrans" cxnId="{99A3F7C5-7BC4-4F25-B29E-B45DA1F03593}">
      <dgm:prSet/>
      <dgm:spPr/>
      <dgm:t>
        <a:bodyPr/>
        <a:lstStyle/>
        <a:p>
          <a:endParaRPr lang="en-US"/>
        </a:p>
      </dgm:t>
    </dgm:pt>
    <dgm:pt modelId="{1F7C9B68-01D7-4D92-B218-8A5F89AB75D7}" type="sibTrans" cxnId="{99A3F7C5-7BC4-4F25-B29E-B45DA1F03593}">
      <dgm:prSet/>
      <dgm:spPr/>
      <dgm:t>
        <a:bodyPr/>
        <a:lstStyle/>
        <a:p>
          <a:endParaRPr lang="en-US"/>
        </a:p>
      </dgm:t>
    </dgm:pt>
    <dgm:pt modelId="{7EF6983F-608B-4B3E-9352-54A395F07606}" type="pres">
      <dgm:prSet presAssocID="{4A096A3F-5A0F-44FE-B807-5BB13C9455A4}" presName="theList" presStyleCnt="0">
        <dgm:presLayoutVars>
          <dgm:dir/>
          <dgm:animLvl val="lvl"/>
          <dgm:resizeHandles val="exact"/>
        </dgm:presLayoutVars>
      </dgm:prSet>
      <dgm:spPr/>
    </dgm:pt>
    <dgm:pt modelId="{49FDFC24-BE8B-496E-8D2C-2AFBFBAB23F5}" type="pres">
      <dgm:prSet presAssocID="{60E6F56C-E405-4830-93F9-9D1E3C483E6D}" presName="compNode" presStyleCnt="0"/>
      <dgm:spPr/>
    </dgm:pt>
    <dgm:pt modelId="{AB4B7857-969D-4451-9EED-96C6DB5C2905}" type="pres">
      <dgm:prSet presAssocID="{60E6F56C-E405-4830-93F9-9D1E3C483E6D}" presName="aNode" presStyleLbl="bgShp" presStyleIdx="0" presStyleCnt="3" custLinFactNeighborY="167"/>
      <dgm:spPr/>
    </dgm:pt>
    <dgm:pt modelId="{D6175BC2-59CA-4B03-A60B-2CA6DF15C936}" type="pres">
      <dgm:prSet presAssocID="{60E6F56C-E405-4830-93F9-9D1E3C483E6D}" presName="textNode" presStyleLbl="bgShp" presStyleIdx="0" presStyleCnt="3"/>
      <dgm:spPr/>
    </dgm:pt>
    <dgm:pt modelId="{27E537BC-BB3A-4EC2-9881-69E8CD87560E}" type="pres">
      <dgm:prSet presAssocID="{60E6F56C-E405-4830-93F9-9D1E3C483E6D}" presName="compChildNode" presStyleCnt="0"/>
      <dgm:spPr/>
    </dgm:pt>
    <dgm:pt modelId="{77D49846-A6EF-4AD9-8ADD-BF4A07D45A1E}" type="pres">
      <dgm:prSet presAssocID="{60E6F56C-E405-4830-93F9-9D1E3C483E6D}" presName="theInnerList" presStyleCnt="0"/>
      <dgm:spPr/>
    </dgm:pt>
    <dgm:pt modelId="{5D1E8B95-4FD9-4BEE-9C0D-554A8A2152E7}" type="pres">
      <dgm:prSet presAssocID="{9E2ABC13-8812-48FA-856B-1614C155A6F5}" presName="childNode" presStyleLbl="node1" presStyleIdx="0" presStyleCnt="5" custScaleX="115794">
        <dgm:presLayoutVars>
          <dgm:bulletEnabled val="1"/>
        </dgm:presLayoutVars>
      </dgm:prSet>
      <dgm:spPr/>
    </dgm:pt>
    <dgm:pt modelId="{5930DB0D-C0E9-4D03-8648-EF5828C23965}" type="pres">
      <dgm:prSet presAssocID="{9E2ABC13-8812-48FA-856B-1614C155A6F5}" presName="aSpace2" presStyleCnt="0"/>
      <dgm:spPr/>
    </dgm:pt>
    <dgm:pt modelId="{3FDF8446-EF9A-4D96-9A0B-F1DD75FE392D}" type="pres">
      <dgm:prSet presAssocID="{FDCBB66E-3676-488F-B81E-96C6698D4651}" presName="childNode" presStyleLbl="node1" presStyleIdx="1" presStyleCnt="5" custScaleX="113850">
        <dgm:presLayoutVars>
          <dgm:bulletEnabled val="1"/>
        </dgm:presLayoutVars>
      </dgm:prSet>
      <dgm:spPr/>
    </dgm:pt>
    <dgm:pt modelId="{1E133CA0-A04D-4C80-A174-065BC01E4A63}" type="pres">
      <dgm:prSet presAssocID="{60E6F56C-E405-4830-93F9-9D1E3C483E6D}" presName="aSpace" presStyleCnt="0"/>
      <dgm:spPr/>
    </dgm:pt>
    <dgm:pt modelId="{994865CB-1D66-4DD6-943D-4371E193D41B}" type="pres">
      <dgm:prSet presAssocID="{619B7A57-AA59-4229-B314-C15A882D0177}" presName="compNode" presStyleCnt="0"/>
      <dgm:spPr/>
    </dgm:pt>
    <dgm:pt modelId="{91C03B3B-D841-4816-8084-588CE7E124B5}" type="pres">
      <dgm:prSet presAssocID="{619B7A57-AA59-4229-B314-C15A882D0177}" presName="aNode" presStyleLbl="bgShp" presStyleIdx="1" presStyleCnt="3"/>
      <dgm:spPr/>
    </dgm:pt>
    <dgm:pt modelId="{ADF32187-F74E-4A92-9378-27617DE4B467}" type="pres">
      <dgm:prSet presAssocID="{619B7A57-AA59-4229-B314-C15A882D0177}" presName="textNode" presStyleLbl="bgShp" presStyleIdx="1" presStyleCnt="3"/>
      <dgm:spPr/>
    </dgm:pt>
    <dgm:pt modelId="{B1A9C03B-99E6-4118-BF31-C27F3956F449}" type="pres">
      <dgm:prSet presAssocID="{619B7A57-AA59-4229-B314-C15A882D0177}" presName="compChildNode" presStyleCnt="0"/>
      <dgm:spPr/>
    </dgm:pt>
    <dgm:pt modelId="{0BD77CC0-BB84-4586-92DC-C2B394E9404B}" type="pres">
      <dgm:prSet presAssocID="{619B7A57-AA59-4229-B314-C15A882D0177}" presName="theInnerList" presStyleCnt="0"/>
      <dgm:spPr/>
    </dgm:pt>
    <dgm:pt modelId="{2D746F7C-2B33-494F-863E-DA7C21BE0617}" type="pres">
      <dgm:prSet presAssocID="{4903EAA1-ECA6-4F88-8727-1982D4153418}" presName="childNode" presStyleLbl="node1" presStyleIdx="2" presStyleCnt="5" custScaleX="115522">
        <dgm:presLayoutVars>
          <dgm:bulletEnabled val="1"/>
        </dgm:presLayoutVars>
      </dgm:prSet>
      <dgm:spPr/>
    </dgm:pt>
    <dgm:pt modelId="{F3C686C5-466D-4414-AED5-B19A05E83598}" type="pres">
      <dgm:prSet presAssocID="{4903EAA1-ECA6-4F88-8727-1982D4153418}" presName="aSpace2" presStyleCnt="0"/>
      <dgm:spPr/>
    </dgm:pt>
    <dgm:pt modelId="{EB121EC8-E3C3-4904-9E34-D3FF54C971FC}" type="pres">
      <dgm:prSet presAssocID="{A1EADF66-E828-45F8-A6B0-87EA72AEF603}" presName="childNode" presStyleLbl="node1" presStyleIdx="3" presStyleCnt="5" custScaleX="113767">
        <dgm:presLayoutVars>
          <dgm:bulletEnabled val="1"/>
        </dgm:presLayoutVars>
      </dgm:prSet>
      <dgm:spPr/>
    </dgm:pt>
    <dgm:pt modelId="{780FD89A-C2C0-4ACB-9622-CEB52026084C}" type="pres">
      <dgm:prSet presAssocID="{619B7A57-AA59-4229-B314-C15A882D0177}" presName="aSpace" presStyleCnt="0"/>
      <dgm:spPr/>
    </dgm:pt>
    <dgm:pt modelId="{F05E5ADA-3CF2-4739-AEAC-80390DDE8863}" type="pres">
      <dgm:prSet presAssocID="{3DD60737-B7D3-4416-B2C5-45BB99CF7D48}" presName="compNode" presStyleCnt="0"/>
      <dgm:spPr/>
    </dgm:pt>
    <dgm:pt modelId="{8BA2FDED-0437-47F5-9C79-77AB0D87B146}" type="pres">
      <dgm:prSet presAssocID="{3DD60737-B7D3-4416-B2C5-45BB99CF7D48}" presName="aNode" presStyleLbl="bgShp" presStyleIdx="2" presStyleCnt="3"/>
      <dgm:spPr/>
    </dgm:pt>
    <dgm:pt modelId="{EDF47491-4CE3-4207-9997-65EB9DD1CD06}" type="pres">
      <dgm:prSet presAssocID="{3DD60737-B7D3-4416-B2C5-45BB99CF7D48}" presName="textNode" presStyleLbl="bgShp" presStyleIdx="2" presStyleCnt="3"/>
      <dgm:spPr/>
    </dgm:pt>
    <dgm:pt modelId="{B9D99F48-1615-40CD-BF92-7D4A4A751E8B}" type="pres">
      <dgm:prSet presAssocID="{3DD60737-B7D3-4416-B2C5-45BB99CF7D48}" presName="compChildNode" presStyleCnt="0"/>
      <dgm:spPr/>
    </dgm:pt>
    <dgm:pt modelId="{35AFEE37-F074-4125-A0D2-53D8F5202D4F}" type="pres">
      <dgm:prSet presAssocID="{3DD60737-B7D3-4416-B2C5-45BB99CF7D48}" presName="theInnerList" presStyleCnt="0"/>
      <dgm:spPr/>
    </dgm:pt>
    <dgm:pt modelId="{A5888E5D-D5C2-4278-A458-71604833E02D}" type="pres">
      <dgm:prSet presAssocID="{A14347FF-D312-4869-B694-8107A0CAF292}" presName="childNode" presStyleLbl="node1" presStyleIdx="4" presStyleCnt="5" custScaleX="116127">
        <dgm:presLayoutVars>
          <dgm:bulletEnabled val="1"/>
        </dgm:presLayoutVars>
      </dgm:prSet>
      <dgm:spPr/>
    </dgm:pt>
  </dgm:ptLst>
  <dgm:cxnLst>
    <dgm:cxn modelId="{E445E10A-9F6C-4F76-A5F5-DBB5DBED27A9}" type="presOf" srcId="{FDCBB66E-3676-488F-B81E-96C6698D4651}" destId="{3FDF8446-EF9A-4D96-9A0B-F1DD75FE392D}" srcOrd="0" destOrd="0" presId="urn:microsoft.com/office/officeart/2005/8/layout/lProcess2"/>
    <dgm:cxn modelId="{4605D40E-97D6-4AD6-9FD0-22705A565847}" srcId="{4A096A3F-5A0F-44FE-B807-5BB13C9455A4}" destId="{60E6F56C-E405-4830-93F9-9D1E3C483E6D}" srcOrd="0" destOrd="0" parTransId="{2FBF4965-A6B9-4F64-8676-E714A74C851C}" sibTransId="{A07079E1-3F0B-46AB-A783-2B0AE0DF7C25}"/>
    <dgm:cxn modelId="{E8D52638-2A0F-4F7C-A89E-DF48B2CDC0DA}" type="presOf" srcId="{3DD60737-B7D3-4416-B2C5-45BB99CF7D48}" destId="{8BA2FDED-0437-47F5-9C79-77AB0D87B146}" srcOrd="0" destOrd="0" presId="urn:microsoft.com/office/officeart/2005/8/layout/lProcess2"/>
    <dgm:cxn modelId="{198CCB38-4BCA-45DA-872C-9540F49473DA}" srcId="{619B7A57-AA59-4229-B314-C15A882D0177}" destId="{4903EAA1-ECA6-4F88-8727-1982D4153418}" srcOrd="0" destOrd="0" parTransId="{C37B4179-BB56-4090-9CD2-3AA7DD092355}" sibTransId="{D020BAA1-C9FE-4103-9D98-1673B06BA7C8}"/>
    <dgm:cxn modelId="{7A16EB3B-FF73-49D5-922A-99A4B26F9D5A}" type="presOf" srcId="{9E2ABC13-8812-48FA-856B-1614C155A6F5}" destId="{5D1E8B95-4FD9-4BEE-9C0D-554A8A2152E7}" srcOrd="0" destOrd="0" presId="urn:microsoft.com/office/officeart/2005/8/layout/lProcess2"/>
    <dgm:cxn modelId="{9A5B825F-4C73-46BE-A4EF-5FD472E8A6C7}" type="presOf" srcId="{A1EADF66-E828-45F8-A6B0-87EA72AEF603}" destId="{EB121EC8-E3C3-4904-9E34-D3FF54C971FC}" srcOrd="0" destOrd="0" presId="urn:microsoft.com/office/officeart/2005/8/layout/lProcess2"/>
    <dgm:cxn modelId="{AF75944B-F672-48B3-9AFC-99D902AC977D}" type="presOf" srcId="{619B7A57-AA59-4229-B314-C15A882D0177}" destId="{ADF32187-F74E-4A92-9378-27617DE4B467}" srcOrd="1" destOrd="0" presId="urn:microsoft.com/office/officeart/2005/8/layout/lProcess2"/>
    <dgm:cxn modelId="{09EA527A-B35C-4F88-860C-4C284ADDE3DD}" type="presOf" srcId="{A14347FF-D312-4869-B694-8107A0CAF292}" destId="{A5888E5D-D5C2-4278-A458-71604833E02D}" srcOrd="0" destOrd="0" presId="urn:microsoft.com/office/officeart/2005/8/layout/lProcess2"/>
    <dgm:cxn modelId="{29CF667C-32FE-4742-ADD5-418AC382605E}" type="presOf" srcId="{3DD60737-B7D3-4416-B2C5-45BB99CF7D48}" destId="{EDF47491-4CE3-4207-9997-65EB9DD1CD06}" srcOrd="1" destOrd="0" presId="urn:microsoft.com/office/officeart/2005/8/layout/lProcess2"/>
    <dgm:cxn modelId="{1639427D-B64B-4B97-9960-E0C705294BDB}" srcId="{619B7A57-AA59-4229-B314-C15A882D0177}" destId="{A1EADF66-E828-45F8-A6B0-87EA72AEF603}" srcOrd="1" destOrd="0" parTransId="{24B58116-EAC2-49C5-951A-5E504A3D999F}" sibTransId="{A55F3C97-8D34-4FFE-BE23-1AF5478D679D}"/>
    <dgm:cxn modelId="{7132F482-9C66-4E67-B28A-F853FC6284B7}" type="presOf" srcId="{4A096A3F-5A0F-44FE-B807-5BB13C9455A4}" destId="{7EF6983F-608B-4B3E-9352-54A395F07606}" srcOrd="0" destOrd="0" presId="urn:microsoft.com/office/officeart/2005/8/layout/lProcess2"/>
    <dgm:cxn modelId="{BEAA8683-8BF8-4F9C-A107-A090F26EB146}" srcId="{3DD60737-B7D3-4416-B2C5-45BB99CF7D48}" destId="{A14347FF-D312-4869-B694-8107A0CAF292}" srcOrd="0" destOrd="0" parTransId="{E282A11B-8E82-4E9D-B7E7-7F434BAB15F7}" sibTransId="{31AEFE81-6665-4FC7-8115-E9B1A75F1724}"/>
    <dgm:cxn modelId="{E505FDA2-F654-4AAC-9FCE-FF7787E3090C}" type="presOf" srcId="{60E6F56C-E405-4830-93F9-9D1E3C483E6D}" destId="{AB4B7857-969D-4451-9EED-96C6DB5C2905}" srcOrd="0" destOrd="0" presId="urn:microsoft.com/office/officeart/2005/8/layout/lProcess2"/>
    <dgm:cxn modelId="{8FA4B9BE-9078-4D32-8A6F-D369C8AD8134}" type="presOf" srcId="{4903EAA1-ECA6-4F88-8727-1982D4153418}" destId="{2D746F7C-2B33-494F-863E-DA7C21BE0617}" srcOrd="0" destOrd="0" presId="urn:microsoft.com/office/officeart/2005/8/layout/lProcess2"/>
    <dgm:cxn modelId="{9CD5C1C1-862F-4527-B6B0-86B281949A94}" srcId="{4A096A3F-5A0F-44FE-B807-5BB13C9455A4}" destId="{619B7A57-AA59-4229-B314-C15A882D0177}" srcOrd="1" destOrd="0" parTransId="{DB41C902-4AAC-4A7E-8C8E-478C9AB45F74}" sibTransId="{BFA2A32A-A383-4499-9AE6-2452FE7B2629}"/>
    <dgm:cxn modelId="{9DA486C5-4FB9-42F9-B223-D4A401F968E7}" type="presOf" srcId="{60E6F56C-E405-4830-93F9-9D1E3C483E6D}" destId="{D6175BC2-59CA-4B03-A60B-2CA6DF15C936}" srcOrd="1" destOrd="0" presId="urn:microsoft.com/office/officeart/2005/8/layout/lProcess2"/>
    <dgm:cxn modelId="{99A3F7C5-7BC4-4F25-B29E-B45DA1F03593}" srcId="{60E6F56C-E405-4830-93F9-9D1E3C483E6D}" destId="{FDCBB66E-3676-488F-B81E-96C6698D4651}" srcOrd="1" destOrd="0" parTransId="{39EE6DFE-9F69-482C-BD8E-80508C7DDFCF}" sibTransId="{1F7C9B68-01D7-4D92-B218-8A5F89AB75D7}"/>
    <dgm:cxn modelId="{950B48CC-CA49-45F3-A754-72183DBC0482}" srcId="{4A096A3F-5A0F-44FE-B807-5BB13C9455A4}" destId="{3DD60737-B7D3-4416-B2C5-45BB99CF7D48}" srcOrd="2" destOrd="0" parTransId="{02BFB543-2F87-40C5-968A-B819CD45DE05}" sibTransId="{CA0CF046-99FB-4F86-8381-8DBC394F5DEC}"/>
    <dgm:cxn modelId="{B9B959EB-0F51-4EBA-9EC4-233ECF9D1C94}" srcId="{60E6F56C-E405-4830-93F9-9D1E3C483E6D}" destId="{9E2ABC13-8812-48FA-856B-1614C155A6F5}" srcOrd="0" destOrd="0" parTransId="{68454CAD-37DB-4858-961F-71592E6BB42E}" sibTransId="{B02F0224-4BE6-4280-B488-3412745C6FE9}"/>
    <dgm:cxn modelId="{126D48FF-E095-47B0-AEED-5B7A88047A86}" type="presOf" srcId="{619B7A57-AA59-4229-B314-C15A882D0177}" destId="{91C03B3B-D841-4816-8084-588CE7E124B5}" srcOrd="0" destOrd="0" presId="urn:microsoft.com/office/officeart/2005/8/layout/lProcess2"/>
    <dgm:cxn modelId="{B99E542E-8731-4BBA-9CB6-C3B5D68415FA}" type="presParOf" srcId="{7EF6983F-608B-4B3E-9352-54A395F07606}" destId="{49FDFC24-BE8B-496E-8D2C-2AFBFBAB23F5}" srcOrd="0" destOrd="0" presId="urn:microsoft.com/office/officeart/2005/8/layout/lProcess2"/>
    <dgm:cxn modelId="{6DEF63B8-1ACB-4289-B912-F58B8EAF9B1A}" type="presParOf" srcId="{49FDFC24-BE8B-496E-8D2C-2AFBFBAB23F5}" destId="{AB4B7857-969D-4451-9EED-96C6DB5C2905}" srcOrd="0" destOrd="0" presId="urn:microsoft.com/office/officeart/2005/8/layout/lProcess2"/>
    <dgm:cxn modelId="{4878D4D4-D1A8-4149-9A43-4C6DDF243DA6}" type="presParOf" srcId="{49FDFC24-BE8B-496E-8D2C-2AFBFBAB23F5}" destId="{D6175BC2-59CA-4B03-A60B-2CA6DF15C936}" srcOrd="1" destOrd="0" presId="urn:microsoft.com/office/officeart/2005/8/layout/lProcess2"/>
    <dgm:cxn modelId="{4DFACD00-D8AA-41C2-9A2F-F53BC80FC043}" type="presParOf" srcId="{49FDFC24-BE8B-496E-8D2C-2AFBFBAB23F5}" destId="{27E537BC-BB3A-4EC2-9881-69E8CD87560E}" srcOrd="2" destOrd="0" presId="urn:microsoft.com/office/officeart/2005/8/layout/lProcess2"/>
    <dgm:cxn modelId="{6B55CAE1-A5B9-49B0-87DD-69B66B7F39E4}" type="presParOf" srcId="{27E537BC-BB3A-4EC2-9881-69E8CD87560E}" destId="{77D49846-A6EF-4AD9-8ADD-BF4A07D45A1E}" srcOrd="0" destOrd="0" presId="urn:microsoft.com/office/officeart/2005/8/layout/lProcess2"/>
    <dgm:cxn modelId="{383F7AE2-24AB-4D4F-820E-A047B50C7FF9}" type="presParOf" srcId="{77D49846-A6EF-4AD9-8ADD-BF4A07D45A1E}" destId="{5D1E8B95-4FD9-4BEE-9C0D-554A8A2152E7}" srcOrd="0" destOrd="0" presId="urn:microsoft.com/office/officeart/2005/8/layout/lProcess2"/>
    <dgm:cxn modelId="{EC768287-BD1E-4A40-A5B0-7EC69BB826BA}" type="presParOf" srcId="{77D49846-A6EF-4AD9-8ADD-BF4A07D45A1E}" destId="{5930DB0D-C0E9-4D03-8648-EF5828C23965}" srcOrd="1" destOrd="0" presId="urn:microsoft.com/office/officeart/2005/8/layout/lProcess2"/>
    <dgm:cxn modelId="{D8B8C7E7-6D41-4DE0-9406-1610063728AC}" type="presParOf" srcId="{77D49846-A6EF-4AD9-8ADD-BF4A07D45A1E}" destId="{3FDF8446-EF9A-4D96-9A0B-F1DD75FE392D}" srcOrd="2" destOrd="0" presId="urn:microsoft.com/office/officeart/2005/8/layout/lProcess2"/>
    <dgm:cxn modelId="{2F279AA7-923D-4EAC-80A4-AA01C19BB87A}" type="presParOf" srcId="{7EF6983F-608B-4B3E-9352-54A395F07606}" destId="{1E133CA0-A04D-4C80-A174-065BC01E4A63}" srcOrd="1" destOrd="0" presId="urn:microsoft.com/office/officeart/2005/8/layout/lProcess2"/>
    <dgm:cxn modelId="{5F1615BC-9F6D-47F1-8841-CB5C56CFC77F}" type="presParOf" srcId="{7EF6983F-608B-4B3E-9352-54A395F07606}" destId="{994865CB-1D66-4DD6-943D-4371E193D41B}" srcOrd="2" destOrd="0" presId="urn:microsoft.com/office/officeart/2005/8/layout/lProcess2"/>
    <dgm:cxn modelId="{864051BF-9517-4B80-A9E1-6936D1E01873}" type="presParOf" srcId="{994865CB-1D66-4DD6-943D-4371E193D41B}" destId="{91C03B3B-D841-4816-8084-588CE7E124B5}" srcOrd="0" destOrd="0" presId="urn:microsoft.com/office/officeart/2005/8/layout/lProcess2"/>
    <dgm:cxn modelId="{543B9D3B-6DCE-4A21-A7BC-DA92FE867044}" type="presParOf" srcId="{994865CB-1D66-4DD6-943D-4371E193D41B}" destId="{ADF32187-F74E-4A92-9378-27617DE4B467}" srcOrd="1" destOrd="0" presId="urn:microsoft.com/office/officeart/2005/8/layout/lProcess2"/>
    <dgm:cxn modelId="{9DC6504D-6769-43F7-9AB2-A9F601435259}" type="presParOf" srcId="{994865CB-1D66-4DD6-943D-4371E193D41B}" destId="{B1A9C03B-99E6-4118-BF31-C27F3956F449}" srcOrd="2" destOrd="0" presId="urn:microsoft.com/office/officeart/2005/8/layout/lProcess2"/>
    <dgm:cxn modelId="{C8869C3D-2980-47CA-A70B-3EA7A8A25482}" type="presParOf" srcId="{B1A9C03B-99E6-4118-BF31-C27F3956F449}" destId="{0BD77CC0-BB84-4586-92DC-C2B394E9404B}" srcOrd="0" destOrd="0" presId="urn:microsoft.com/office/officeart/2005/8/layout/lProcess2"/>
    <dgm:cxn modelId="{45008FB5-29A4-4D90-95C2-99AC407C656A}" type="presParOf" srcId="{0BD77CC0-BB84-4586-92DC-C2B394E9404B}" destId="{2D746F7C-2B33-494F-863E-DA7C21BE0617}" srcOrd="0" destOrd="0" presId="urn:microsoft.com/office/officeart/2005/8/layout/lProcess2"/>
    <dgm:cxn modelId="{7F515958-BA22-49D1-85CB-DEC912B729FD}" type="presParOf" srcId="{0BD77CC0-BB84-4586-92DC-C2B394E9404B}" destId="{F3C686C5-466D-4414-AED5-B19A05E83598}" srcOrd="1" destOrd="0" presId="urn:microsoft.com/office/officeart/2005/8/layout/lProcess2"/>
    <dgm:cxn modelId="{04A6CD62-7A1D-4EE3-9255-4A74D751E6FF}" type="presParOf" srcId="{0BD77CC0-BB84-4586-92DC-C2B394E9404B}" destId="{EB121EC8-E3C3-4904-9E34-D3FF54C971FC}" srcOrd="2" destOrd="0" presId="urn:microsoft.com/office/officeart/2005/8/layout/lProcess2"/>
    <dgm:cxn modelId="{B9274B70-6965-4F71-A336-FD22763BD1B2}" type="presParOf" srcId="{7EF6983F-608B-4B3E-9352-54A395F07606}" destId="{780FD89A-C2C0-4ACB-9622-CEB52026084C}" srcOrd="3" destOrd="0" presId="urn:microsoft.com/office/officeart/2005/8/layout/lProcess2"/>
    <dgm:cxn modelId="{BF97A29B-CF45-4F39-AB5B-BF35979E7161}" type="presParOf" srcId="{7EF6983F-608B-4B3E-9352-54A395F07606}" destId="{F05E5ADA-3CF2-4739-AEAC-80390DDE8863}" srcOrd="4" destOrd="0" presId="urn:microsoft.com/office/officeart/2005/8/layout/lProcess2"/>
    <dgm:cxn modelId="{A5DB9DD3-3384-47E9-B0E7-58AADE07F5D9}" type="presParOf" srcId="{F05E5ADA-3CF2-4739-AEAC-80390DDE8863}" destId="{8BA2FDED-0437-47F5-9C79-77AB0D87B146}" srcOrd="0" destOrd="0" presId="urn:microsoft.com/office/officeart/2005/8/layout/lProcess2"/>
    <dgm:cxn modelId="{C4244EAA-6E4B-4D99-A5A0-B9B137E0A19D}" type="presParOf" srcId="{F05E5ADA-3CF2-4739-AEAC-80390DDE8863}" destId="{EDF47491-4CE3-4207-9997-65EB9DD1CD06}" srcOrd="1" destOrd="0" presId="urn:microsoft.com/office/officeart/2005/8/layout/lProcess2"/>
    <dgm:cxn modelId="{0FED2FAE-2AA6-4636-9DB6-2F9E6E13F8DB}" type="presParOf" srcId="{F05E5ADA-3CF2-4739-AEAC-80390DDE8863}" destId="{B9D99F48-1615-40CD-BF92-7D4A4A751E8B}" srcOrd="2" destOrd="0" presId="urn:microsoft.com/office/officeart/2005/8/layout/lProcess2"/>
    <dgm:cxn modelId="{0B696311-0526-498C-A365-0B8B9DA0BDE0}" type="presParOf" srcId="{B9D99F48-1615-40CD-BF92-7D4A4A751E8B}" destId="{35AFEE37-F074-4125-A0D2-53D8F5202D4F}" srcOrd="0" destOrd="0" presId="urn:microsoft.com/office/officeart/2005/8/layout/lProcess2"/>
    <dgm:cxn modelId="{799B1E4E-05B6-45C1-B574-2AABF4411DDC}" type="presParOf" srcId="{35AFEE37-F074-4125-A0D2-53D8F5202D4F}" destId="{A5888E5D-D5C2-4278-A458-71604833E02D}"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8F15EE-B645-4485-9E15-838EF1494E01}">
      <dsp:nvSpPr>
        <dsp:cNvPr id="0" name=""/>
        <dsp:cNvSpPr/>
      </dsp:nvSpPr>
      <dsp:spPr>
        <a:xfrm>
          <a:off x="19363" y="-17840"/>
          <a:ext cx="4436205" cy="2816990"/>
        </a:xfrm>
        <a:prstGeom prst="roundRect">
          <a:avLst>
            <a:gd name="adj" fmla="val 10000"/>
          </a:avLst>
        </a:prstGeom>
        <a:solidFill>
          <a:schemeClr val="bg2">
            <a:lumMod val="75000"/>
          </a:schemeClr>
        </a:solidFill>
        <a:ln>
          <a:solidFill>
            <a:schemeClr val="accent6">
              <a:lumMod val="60000"/>
              <a:lumOff val="40000"/>
            </a:schemeClr>
          </a:solid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5D6B81C3-C6FF-4A95-99FE-97C677925B93}">
      <dsp:nvSpPr>
        <dsp:cNvPr id="0" name=""/>
        <dsp:cNvSpPr/>
      </dsp:nvSpPr>
      <dsp:spPr>
        <a:xfrm>
          <a:off x="512275" y="450425"/>
          <a:ext cx="4436205" cy="2816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CoRDS is a patient registry for all rare diseases/conditions, carriers &amp; the undiagnosed - it ties together patients, advocacy groups, and researchers.</a:t>
          </a:r>
        </a:p>
      </dsp:txBody>
      <dsp:txXfrm>
        <a:off x="594782" y="532932"/>
        <a:ext cx="4271191" cy="2651976"/>
      </dsp:txXfrm>
    </dsp:sp>
    <dsp:sp modelId="{983F2519-8726-4B82-AA2E-DD70DDFD897F}">
      <dsp:nvSpPr>
        <dsp:cNvPr id="0" name=""/>
        <dsp:cNvSpPr/>
      </dsp:nvSpPr>
      <dsp:spPr>
        <a:xfrm>
          <a:off x="5423293" y="9315"/>
          <a:ext cx="4436205" cy="2816990"/>
        </a:xfrm>
        <a:prstGeom prst="roundRect">
          <a:avLst>
            <a:gd name="adj" fmla="val 10000"/>
          </a:avLst>
        </a:prstGeom>
        <a:solidFill>
          <a:schemeClr val="bg2">
            <a:lumMod val="75000"/>
          </a:schemeClr>
        </a:solidFill>
        <a:ln>
          <a:solidFill>
            <a:schemeClr val="accent6">
              <a:lumMod val="60000"/>
              <a:lumOff val="40000"/>
            </a:schemeClr>
          </a:solid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sp>
    <dsp:sp modelId="{A9F939C7-2E85-4F81-A7FF-AABBF319F023}">
      <dsp:nvSpPr>
        <dsp:cNvPr id="0" name=""/>
        <dsp:cNvSpPr/>
      </dsp:nvSpPr>
      <dsp:spPr>
        <a:xfrm>
          <a:off x="5916205" y="477581"/>
          <a:ext cx="4436205" cy="281699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err="1"/>
            <a:t>CoRDS</a:t>
          </a:r>
          <a:r>
            <a:rPr lang="en-US" sz="2500" kern="1200" dirty="0"/>
            <a:t> is made available at no cost to patients, advocacy groups, or researchers.  It is free and it always will be.</a:t>
          </a:r>
        </a:p>
      </dsp:txBody>
      <dsp:txXfrm>
        <a:off x="5998712" y="560088"/>
        <a:ext cx="4271191" cy="26519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D4091-0DF9-4728-A0CE-0A8CE6AFD46D}">
      <dsp:nvSpPr>
        <dsp:cNvPr id="0" name=""/>
        <dsp:cNvSpPr/>
      </dsp:nvSpPr>
      <dsp:spPr>
        <a:xfrm rot="16200000">
          <a:off x="1229605" y="-1229605"/>
          <a:ext cx="2085372" cy="4544583"/>
        </a:xfrm>
        <a:prstGeom prst="round1Rect">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Patients and their families can complete a questionnaire.</a:t>
          </a:r>
          <a:endParaRPr lang="en-US" sz="2300" kern="1200" dirty="0"/>
        </a:p>
      </dsp:txBody>
      <dsp:txXfrm rot="5400000">
        <a:off x="-1" y="1"/>
        <a:ext cx="4544583" cy="1564029"/>
      </dsp:txXfrm>
    </dsp:sp>
    <dsp:sp modelId="{8730F1BD-D3B6-481F-A26B-03A6C341C02E}">
      <dsp:nvSpPr>
        <dsp:cNvPr id="0" name=""/>
        <dsp:cNvSpPr/>
      </dsp:nvSpPr>
      <dsp:spPr>
        <a:xfrm>
          <a:off x="4544583" y="0"/>
          <a:ext cx="4544583" cy="2085372"/>
        </a:xfrm>
        <a:prstGeom prst="round1Rect">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Advocates can compose a disease-specific questionnaire.</a:t>
          </a:r>
          <a:endParaRPr lang="en-US" sz="2300" kern="1200" dirty="0"/>
        </a:p>
      </dsp:txBody>
      <dsp:txXfrm>
        <a:off x="4544583" y="0"/>
        <a:ext cx="4544583" cy="1564029"/>
      </dsp:txXfrm>
    </dsp:sp>
    <dsp:sp modelId="{4D0C3655-96BF-4174-9285-926061AD380B}">
      <dsp:nvSpPr>
        <dsp:cNvPr id="0" name=""/>
        <dsp:cNvSpPr/>
      </dsp:nvSpPr>
      <dsp:spPr>
        <a:xfrm rot="10800000">
          <a:off x="0" y="2085372"/>
          <a:ext cx="4544583" cy="2085372"/>
        </a:xfrm>
        <a:prstGeom prst="round1Rect">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Participants enroll in </a:t>
          </a:r>
          <a:r>
            <a:rPr lang="en-US" sz="2300" kern="1200" dirty="0" err="1">
              <a:latin typeface="+mj-lt"/>
            </a:rPr>
            <a:t>CoRDS</a:t>
          </a:r>
          <a:r>
            <a:rPr lang="en-US" sz="2300" kern="1200" dirty="0">
              <a:latin typeface="+mj-lt"/>
            </a:rPr>
            <a:t> by completing the questionnaire(s) and keeping their record updated.</a:t>
          </a:r>
          <a:endParaRPr lang="en-US" sz="2300" kern="1200" dirty="0"/>
        </a:p>
      </dsp:txBody>
      <dsp:txXfrm rot="10800000">
        <a:off x="0" y="2606715"/>
        <a:ext cx="4544583" cy="1564029"/>
      </dsp:txXfrm>
    </dsp:sp>
    <dsp:sp modelId="{10A1A7B0-22A8-4034-8163-F70E0E796659}">
      <dsp:nvSpPr>
        <dsp:cNvPr id="0" name=""/>
        <dsp:cNvSpPr/>
      </dsp:nvSpPr>
      <dsp:spPr>
        <a:xfrm rot="5400000">
          <a:off x="5774188" y="855766"/>
          <a:ext cx="2085372" cy="4544583"/>
        </a:xfrm>
        <a:prstGeom prst="round1Rect">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mj-lt"/>
            </a:rPr>
            <a:t>Researchers and clinicians can apply for access to the data in </a:t>
          </a:r>
          <a:r>
            <a:rPr lang="en-US" sz="2300" kern="1200" dirty="0" err="1">
              <a:latin typeface="+mj-lt"/>
            </a:rPr>
            <a:t>CoRDS</a:t>
          </a:r>
          <a:endParaRPr lang="en-US" sz="2300" kern="1200" dirty="0"/>
        </a:p>
      </dsp:txBody>
      <dsp:txXfrm rot="-5400000">
        <a:off x="4544583" y="2606715"/>
        <a:ext cx="4544583" cy="1564029"/>
      </dsp:txXfrm>
    </dsp:sp>
    <dsp:sp modelId="{196F34DE-4F4C-44BE-9290-A5E15E988225}">
      <dsp:nvSpPr>
        <dsp:cNvPr id="0" name=""/>
        <dsp:cNvSpPr/>
      </dsp:nvSpPr>
      <dsp:spPr>
        <a:xfrm>
          <a:off x="3181208" y="1564029"/>
          <a:ext cx="2726749" cy="1042686"/>
        </a:xfrm>
        <a:prstGeom prst="roundRect">
          <a:avLst/>
        </a:prstGeom>
        <a:gradFill rotWithShape="0">
          <a:gsLst>
            <a:gs pos="0">
              <a:schemeClr val="dk2">
                <a:tint val="60000"/>
                <a:hueOff val="0"/>
                <a:satOff val="0"/>
                <a:lumOff val="0"/>
                <a:alphaOff val="0"/>
                <a:tint val="94000"/>
                <a:satMod val="100000"/>
                <a:lumMod val="104000"/>
              </a:schemeClr>
            </a:gs>
            <a:gs pos="69000">
              <a:schemeClr val="dk2">
                <a:tint val="60000"/>
                <a:hueOff val="0"/>
                <a:satOff val="0"/>
                <a:lumOff val="0"/>
                <a:alphaOff val="0"/>
                <a:shade val="86000"/>
                <a:satMod val="130000"/>
                <a:lumMod val="102000"/>
              </a:schemeClr>
            </a:gs>
            <a:gs pos="100000">
              <a:schemeClr val="dk2">
                <a:tint val="60000"/>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dsp:spPr>
      <dsp:style>
        <a:lnRef idx="0">
          <a:scrgbClr r="0" g="0" b="0"/>
        </a:lnRef>
        <a:fillRef idx="3">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t>CoRDS</a:t>
          </a:r>
          <a:endParaRPr lang="en-US" sz="2300" kern="1200" dirty="0"/>
        </a:p>
      </dsp:txBody>
      <dsp:txXfrm>
        <a:off x="3232108" y="1614929"/>
        <a:ext cx="2624949" cy="940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3E420-4965-43E1-BD24-AFFD3EC88F9E}">
      <dsp:nvSpPr>
        <dsp:cNvPr id="0" name=""/>
        <dsp:cNvSpPr/>
      </dsp:nvSpPr>
      <dsp:spPr>
        <a:xfrm>
          <a:off x="2847734" y="2206010"/>
          <a:ext cx="2626677" cy="2626677"/>
        </a:xfrm>
        <a:prstGeom prst="ellipse">
          <a:avLst/>
        </a:prstGeom>
        <a:solidFill>
          <a:schemeClr val="bg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mj-lt"/>
            </a:rPr>
            <a:t>CoRDS</a:t>
          </a:r>
          <a:r>
            <a:rPr lang="en-US" sz="1600" kern="1200" dirty="0">
              <a:latin typeface="+mj-lt"/>
            </a:rPr>
            <a:t> Connects patients’ natural history data with researchers and clinicians</a:t>
          </a:r>
          <a:endParaRPr lang="en-US" sz="1600" kern="1200" dirty="0"/>
        </a:p>
      </dsp:txBody>
      <dsp:txXfrm>
        <a:off x="3232402" y="2590678"/>
        <a:ext cx="1857341" cy="1857341"/>
      </dsp:txXfrm>
    </dsp:sp>
    <dsp:sp modelId="{FF4C2742-1C85-479B-A74A-13568EAC50E4}">
      <dsp:nvSpPr>
        <dsp:cNvPr id="0" name=""/>
        <dsp:cNvSpPr/>
      </dsp:nvSpPr>
      <dsp:spPr>
        <a:xfrm rot="12900000">
          <a:off x="1056856" y="1713313"/>
          <a:ext cx="2118975" cy="748603"/>
        </a:xfrm>
        <a:prstGeom prst="lef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26369C0C-E687-4055-B2C7-5A35BD4113D4}">
      <dsp:nvSpPr>
        <dsp:cNvPr id="0" name=""/>
        <dsp:cNvSpPr/>
      </dsp:nvSpPr>
      <dsp:spPr>
        <a:xfrm>
          <a:off x="790" y="481780"/>
          <a:ext cx="2495343" cy="1996275"/>
        </a:xfrm>
        <a:prstGeom prst="roundRect">
          <a:avLst>
            <a:gd name="adj" fmla="val 10000"/>
          </a:avLst>
        </a:prstGeom>
        <a:solidFill>
          <a:schemeClr val="bg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Majority of rare diseases do not have a registry</a:t>
          </a:r>
          <a:endParaRPr lang="en-US" sz="1800" kern="1200" dirty="0"/>
        </a:p>
      </dsp:txBody>
      <dsp:txXfrm>
        <a:off x="59259" y="540249"/>
        <a:ext cx="2378405" cy="1879337"/>
      </dsp:txXfrm>
    </dsp:sp>
    <dsp:sp modelId="{71E9FBFD-A352-415B-9693-9D71D4E59DD3}">
      <dsp:nvSpPr>
        <dsp:cNvPr id="0" name=""/>
        <dsp:cNvSpPr/>
      </dsp:nvSpPr>
      <dsp:spPr>
        <a:xfrm rot="19500000">
          <a:off x="5128218" y="1749530"/>
          <a:ext cx="2118975" cy="748603"/>
        </a:xfrm>
        <a:prstGeom prst="leftArrow">
          <a:avLst>
            <a:gd name="adj1" fmla="val 60000"/>
            <a:gd name="adj2" fmla="val 50000"/>
          </a:avLst>
        </a:prstGeom>
        <a:solidFill>
          <a:schemeClr val="accent6">
            <a:lumMod val="75000"/>
          </a:schemeClr>
        </a:solidFill>
        <a:ln>
          <a:noFill/>
        </a:ln>
        <a:effectLst/>
      </dsp:spPr>
      <dsp:style>
        <a:lnRef idx="0">
          <a:scrgbClr r="0" g="0" b="0"/>
        </a:lnRef>
        <a:fillRef idx="1">
          <a:scrgbClr r="0" g="0" b="0"/>
        </a:fillRef>
        <a:effectRef idx="0">
          <a:scrgbClr r="0" g="0" b="0"/>
        </a:effectRef>
        <a:fontRef idx="minor">
          <a:schemeClr val="lt1"/>
        </a:fontRef>
      </dsp:style>
    </dsp:sp>
    <dsp:sp modelId="{6B5384FA-3174-4253-895C-E0A5A93428F3}">
      <dsp:nvSpPr>
        <dsp:cNvPr id="0" name=""/>
        <dsp:cNvSpPr/>
      </dsp:nvSpPr>
      <dsp:spPr>
        <a:xfrm>
          <a:off x="5826012" y="481780"/>
          <a:ext cx="2495343" cy="1996275"/>
        </a:xfrm>
        <a:prstGeom prst="roundRect">
          <a:avLst>
            <a:gd name="adj" fmla="val 10000"/>
          </a:avLst>
        </a:prstGeom>
        <a:solidFill>
          <a:schemeClr val="bg2">
            <a:lumMod val="7500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mj-lt"/>
            </a:rPr>
            <a:t>Many rare disease cohorts have not yet found their community</a:t>
          </a:r>
        </a:p>
      </dsp:txBody>
      <dsp:txXfrm>
        <a:off x="5884481" y="540249"/>
        <a:ext cx="2378405" cy="1879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4B7857-969D-4451-9EED-96C6DB5C2905}">
      <dsp:nvSpPr>
        <dsp:cNvPr id="0" name=""/>
        <dsp:cNvSpPr/>
      </dsp:nvSpPr>
      <dsp:spPr>
        <a:xfrm>
          <a:off x="1063" y="0"/>
          <a:ext cx="2764863" cy="4984028"/>
        </a:xfrm>
        <a:prstGeom prst="roundRect">
          <a:avLst>
            <a:gd name="adj" fmla="val 10000"/>
          </a:avLst>
        </a:prstGeom>
        <a:gradFill rotWithShape="0">
          <a:gsLst>
            <a:gs pos="0">
              <a:schemeClr val="dk2">
                <a:tint val="40000"/>
                <a:hueOff val="0"/>
                <a:satOff val="0"/>
                <a:lumOff val="0"/>
                <a:alphaOff val="0"/>
                <a:tint val="94000"/>
                <a:satMod val="100000"/>
                <a:lumMod val="104000"/>
              </a:schemeClr>
            </a:gs>
            <a:gs pos="69000">
              <a:schemeClr val="dk2">
                <a:tint val="40000"/>
                <a:hueOff val="0"/>
                <a:satOff val="0"/>
                <a:lumOff val="0"/>
                <a:alphaOff val="0"/>
                <a:shade val="86000"/>
                <a:satMod val="130000"/>
                <a:lumMod val="102000"/>
              </a:schemeClr>
            </a:gs>
            <a:gs pos="100000">
              <a:schemeClr val="dk2">
                <a:tint val="40000"/>
                <a:hueOff val="0"/>
                <a:satOff val="0"/>
                <a:lumOff val="0"/>
                <a:alphaOff val="0"/>
                <a:shade val="72000"/>
                <a:satMod val="13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mj-lt"/>
            </a:rPr>
            <a:t>Researchers </a:t>
          </a:r>
          <a:endParaRPr lang="en-US" sz="3100" kern="1200" dirty="0"/>
        </a:p>
      </dsp:txBody>
      <dsp:txXfrm>
        <a:off x="1063" y="0"/>
        <a:ext cx="2764863" cy="1495208"/>
      </dsp:txXfrm>
    </dsp:sp>
    <dsp:sp modelId="{5D1E8B95-4FD9-4BEE-9C0D-554A8A2152E7}">
      <dsp:nvSpPr>
        <dsp:cNvPr id="0" name=""/>
        <dsp:cNvSpPr/>
      </dsp:nvSpPr>
      <dsp:spPr>
        <a:xfrm>
          <a:off x="102876" y="1496668"/>
          <a:ext cx="2561236" cy="1502752"/>
        </a:xfrm>
        <a:prstGeom prst="roundRect">
          <a:avLst>
            <a:gd name="adj" fmla="val 10000"/>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Researchers will fill out the research access form to access the </a:t>
          </a:r>
          <a:r>
            <a:rPr lang="en-US" sz="1600" kern="1200" dirty="0" err="1">
              <a:latin typeface="+mj-lt"/>
            </a:rPr>
            <a:t>CoRDS</a:t>
          </a:r>
          <a:r>
            <a:rPr lang="en-US" sz="1600" kern="1200" dirty="0">
              <a:latin typeface="+mj-lt"/>
            </a:rPr>
            <a:t> data</a:t>
          </a:r>
        </a:p>
      </dsp:txBody>
      <dsp:txXfrm>
        <a:off x="146890" y="1540682"/>
        <a:ext cx="2473208" cy="1414724"/>
      </dsp:txXfrm>
    </dsp:sp>
    <dsp:sp modelId="{3FDF8446-EF9A-4D96-9A0B-F1DD75FE392D}">
      <dsp:nvSpPr>
        <dsp:cNvPr id="0" name=""/>
        <dsp:cNvSpPr/>
      </dsp:nvSpPr>
      <dsp:spPr>
        <a:xfrm>
          <a:off x="124376" y="3230613"/>
          <a:ext cx="2518237" cy="1502752"/>
        </a:xfrm>
        <a:prstGeom prst="roundRect">
          <a:avLst>
            <a:gd name="adj" fmla="val 10000"/>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The </a:t>
          </a:r>
          <a:r>
            <a:rPr lang="en-US" sz="1500" kern="1200">
              <a:latin typeface="+mj-lt"/>
            </a:rPr>
            <a:t>requested data can </a:t>
          </a:r>
          <a:r>
            <a:rPr lang="en-US" sz="1500" kern="1200" dirty="0">
              <a:latin typeface="+mj-lt"/>
            </a:rPr>
            <a:t>be approved by Sanford’s Scientific Review Committee, to receive de-identified patient data</a:t>
          </a:r>
          <a:endParaRPr lang="en-US" sz="1500" kern="1200" dirty="0"/>
        </a:p>
      </dsp:txBody>
      <dsp:txXfrm>
        <a:off x="168390" y="3274627"/>
        <a:ext cx="2430209" cy="1414724"/>
      </dsp:txXfrm>
    </dsp:sp>
    <dsp:sp modelId="{91C03B3B-D841-4816-8084-588CE7E124B5}">
      <dsp:nvSpPr>
        <dsp:cNvPr id="0" name=""/>
        <dsp:cNvSpPr/>
      </dsp:nvSpPr>
      <dsp:spPr>
        <a:xfrm>
          <a:off x="2973291" y="0"/>
          <a:ext cx="2764863" cy="4984028"/>
        </a:xfrm>
        <a:prstGeom prst="roundRect">
          <a:avLst>
            <a:gd name="adj" fmla="val 10000"/>
          </a:avLst>
        </a:prstGeom>
        <a:gradFill rotWithShape="0">
          <a:gsLst>
            <a:gs pos="0">
              <a:schemeClr val="dk2">
                <a:tint val="40000"/>
                <a:hueOff val="0"/>
                <a:satOff val="0"/>
                <a:lumOff val="0"/>
                <a:alphaOff val="0"/>
                <a:tint val="94000"/>
                <a:satMod val="100000"/>
                <a:lumMod val="104000"/>
              </a:schemeClr>
            </a:gs>
            <a:gs pos="69000">
              <a:schemeClr val="dk2">
                <a:tint val="40000"/>
                <a:hueOff val="0"/>
                <a:satOff val="0"/>
                <a:lumOff val="0"/>
                <a:alphaOff val="0"/>
                <a:shade val="86000"/>
                <a:satMod val="130000"/>
                <a:lumMod val="102000"/>
              </a:schemeClr>
            </a:gs>
            <a:gs pos="100000">
              <a:schemeClr val="dk2">
                <a:tint val="40000"/>
                <a:hueOff val="0"/>
                <a:satOff val="0"/>
                <a:lumOff val="0"/>
                <a:alphaOff val="0"/>
                <a:shade val="72000"/>
                <a:satMod val="13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mj-lt"/>
            </a:rPr>
            <a:t>Patient Advocacy Group</a:t>
          </a:r>
          <a:endParaRPr lang="en-US" sz="3100" kern="1200" dirty="0"/>
        </a:p>
      </dsp:txBody>
      <dsp:txXfrm>
        <a:off x="2973291" y="0"/>
        <a:ext cx="2764863" cy="1495208"/>
      </dsp:txXfrm>
    </dsp:sp>
    <dsp:sp modelId="{2D746F7C-2B33-494F-863E-DA7C21BE0617}">
      <dsp:nvSpPr>
        <dsp:cNvPr id="0" name=""/>
        <dsp:cNvSpPr/>
      </dsp:nvSpPr>
      <dsp:spPr>
        <a:xfrm>
          <a:off x="3078112" y="1496668"/>
          <a:ext cx="2555220" cy="1502752"/>
        </a:xfrm>
        <a:prstGeom prst="roundRect">
          <a:avLst>
            <a:gd name="adj" fmla="val 10000"/>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Can use data for non-research purposes (education, grant applications, etc.)</a:t>
          </a:r>
          <a:endParaRPr lang="en-US" sz="1600" kern="1200" dirty="0"/>
        </a:p>
      </dsp:txBody>
      <dsp:txXfrm>
        <a:off x="3122126" y="1540682"/>
        <a:ext cx="2467192" cy="1414724"/>
      </dsp:txXfrm>
    </dsp:sp>
    <dsp:sp modelId="{EB121EC8-E3C3-4904-9E34-D3FF54C971FC}">
      <dsp:nvSpPr>
        <dsp:cNvPr id="0" name=""/>
        <dsp:cNvSpPr/>
      </dsp:nvSpPr>
      <dsp:spPr>
        <a:xfrm>
          <a:off x="3097522" y="3230613"/>
          <a:ext cx="2516401" cy="1502752"/>
        </a:xfrm>
        <a:prstGeom prst="roundRect">
          <a:avLst>
            <a:gd name="adj" fmla="val 10000"/>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Only after participant has given consent to share</a:t>
          </a:r>
          <a:endParaRPr lang="en-US" sz="1600" kern="1200" dirty="0"/>
        </a:p>
      </dsp:txBody>
      <dsp:txXfrm>
        <a:off x="3141536" y="3274627"/>
        <a:ext cx="2428373" cy="1414724"/>
      </dsp:txXfrm>
    </dsp:sp>
    <dsp:sp modelId="{8BA2FDED-0437-47F5-9C79-77AB0D87B146}">
      <dsp:nvSpPr>
        <dsp:cNvPr id="0" name=""/>
        <dsp:cNvSpPr/>
      </dsp:nvSpPr>
      <dsp:spPr>
        <a:xfrm>
          <a:off x="5945519" y="0"/>
          <a:ext cx="2764863" cy="4984028"/>
        </a:xfrm>
        <a:prstGeom prst="roundRect">
          <a:avLst>
            <a:gd name="adj" fmla="val 10000"/>
          </a:avLst>
        </a:prstGeom>
        <a:gradFill rotWithShape="0">
          <a:gsLst>
            <a:gs pos="0">
              <a:schemeClr val="dk2">
                <a:tint val="40000"/>
                <a:hueOff val="0"/>
                <a:satOff val="0"/>
                <a:lumOff val="0"/>
                <a:alphaOff val="0"/>
                <a:tint val="94000"/>
                <a:satMod val="100000"/>
                <a:lumMod val="104000"/>
              </a:schemeClr>
            </a:gs>
            <a:gs pos="69000">
              <a:schemeClr val="dk2">
                <a:tint val="40000"/>
                <a:hueOff val="0"/>
                <a:satOff val="0"/>
                <a:lumOff val="0"/>
                <a:alphaOff val="0"/>
                <a:shade val="86000"/>
                <a:satMod val="130000"/>
                <a:lumMod val="102000"/>
              </a:schemeClr>
            </a:gs>
            <a:gs pos="100000">
              <a:schemeClr val="dk2">
                <a:tint val="40000"/>
                <a:hueOff val="0"/>
                <a:satOff val="0"/>
                <a:lumOff val="0"/>
                <a:alphaOff val="0"/>
                <a:shade val="72000"/>
                <a:satMod val="130000"/>
                <a:lumMod val="100000"/>
              </a:schemeClr>
            </a:gs>
          </a:gsLst>
          <a:lin ang="54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mj-lt"/>
            </a:rPr>
            <a:t>Pharma</a:t>
          </a:r>
          <a:endParaRPr lang="en-US" sz="3100" kern="1200" dirty="0"/>
        </a:p>
      </dsp:txBody>
      <dsp:txXfrm>
        <a:off x="5945519" y="0"/>
        <a:ext cx="2764863" cy="1495208"/>
      </dsp:txXfrm>
    </dsp:sp>
    <dsp:sp modelId="{A5888E5D-D5C2-4278-A458-71604833E02D}">
      <dsp:nvSpPr>
        <dsp:cNvPr id="0" name=""/>
        <dsp:cNvSpPr/>
      </dsp:nvSpPr>
      <dsp:spPr>
        <a:xfrm>
          <a:off x="6043649" y="1495208"/>
          <a:ext cx="2568602" cy="3239618"/>
        </a:xfrm>
        <a:prstGeom prst="roundRect">
          <a:avLst>
            <a:gd name="adj" fmla="val 10000"/>
          </a:avLst>
        </a:prstGeom>
        <a:gradFill rotWithShape="0">
          <a:gsLst>
            <a:gs pos="0">
              <a:schemeClr val="dk2">
                <a:hueOff val="0"/>
                <a:satOff val="0"/>
                <a:lumOff val="0"/>
                <a:alphaOff val="0"/>
                <a:tint val="94000"/>
                <a:satMod val="100000"/>
                <a:lumMod val="104000"/>
              </a:schemeClr>
            </a:gs>
            <a:gs pos="69000">
              <a:schemeClr val="dk2">
                <a:hueOff val="0"/>
                <a:satOff val="0"/>
                <a:lumOff val="0"/>
                <a:alphaOff val="0"/>
                <a:shade val="86000"/>
                <a:satMod val="130000"/>
                <a:lumMod val="102000"/>
              </a:schemeClr>
            </a:gs>
            <a:gs pos="100000">
              <a:schemeClr val="dk2">
                <a:hueOff val="0"/>
                <a:satOff val="0"/>
                <a:lumOff val="0"/>
                <a:alphaOff val="0"/>
                <a:shade val="72000"/>
                <a:satMod val="130000"/>
                <a:lumMod val="100000"/>
              </a:schemeClr>
            </a:gs>
          </a:gsLst>
          <a:lin ang="5400000" scaled="0"/>
        </a:gradFill>
        <a:ln>
          <a:noFill/>
        </a:ln>
        <a:effectLst>
          <a:outerShdw blurRad="50800" dist="38100" dir="5400000" sy="96000" rotWithShape="0">
            <a:srgbClr val="000000">
              <a:alpha val="54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mj-lt"/>
            </a:rPr>
            <a:t>Industry can notify </a:t>
          </a:r>
          <a:r>
            <a:rPr lang="en-US" sz="1600" kern="1200" dirty="0" err="1">
              <a:latin typeface="+mj-lt"/>
            </a:rPr>
            <a:t>CoRDS</a:t>
          </a:r>
          <a:r>
            <a:rPr lang="en-US" sz="1600" kern="1200" dirty="0">
              <a:latin typeface="+mj-lt"/>
            </a:rPr>
            <a:t> of disease specific clinical trials.  </a:t>
          </a:r>
          <a:r>
            <a:rPr lang="en-US" sz="1600" kern="1200" dirty="0" err="1">
              <a:latin typeface="+mj-lt"/>
            </a:rPr>
            <a:t>CoRDS</a:t>
          </a:r>
          <a:r>
            <a:rPr lang="en-US" sz="1600" kern="1200" dirty="0">
              <a:latin typeface="+mj-lt"/>
            </a:rPr>
            <a:t> will then direct participants to the appropriate pharma contact if interested in learning more about a clinical study.</a:t>
          </a:r>
        </a:p>
      </dsp:txBody>
      <dsp:txXfrm>
        <a:off x="6118881" y="1570440"/>
        <a:ext cx="2418138" cy="308915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DE08DC-4ED2-4401-ADB8-696C0D35148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50330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E08DC-4ED2-4401-ADB8-696C0D35148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2726574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E08DC-4ED2-4401-ADB8-696C0D35148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624801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E08DC-4ED2-4401-ADB8-696C0D35148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F4D62-C938-40B0-A59A-C8A2869E0A06}"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54013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E08DC-4ED2-4401-ADB8-696C0D35148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26560946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6DE08DC-4ED2-4401-ADB8-696C0D351487}"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1232807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6DE08DC-4ED2-4401-ADB8-696C0D351487}"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533309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DE08DC-4ED2-4401-ADB8-696C0D35148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1893924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DE08DC-4ED2-4401-ADB8-696C0D35148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16152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DE08DC-4ED2-4401-ADB8-696C0D35148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247985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DE08DC-4ED2-4401-ADB8-696C0D351487}" type="datetimeFigureOut">
              <a:rPr lang="en-US" smtClean="0"/>
              <a:t>2/18/2025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643142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DE08DC-4ED2-4401-ADB8-696C0D35148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1722024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DE08DC-4ED2-4401-ADB8-696C0D351487}" type="datetimeFigureOut">
              <a:rPr lang="en-US" smtClean="0"/>
              <a:t>2/18/2025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404274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DE08DC-4ED2-4401-ADB8-696C0D351487}" type="datetimeFigureOut">
              <a:rPr lang="en-US" smtClean="0"/>
              <a:t>2/18/2025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92432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E08DC-4ED2-4401-ADB8-696C0D351487}" type="datetimeFigureOut">
              <a:rPr lang="en-US" smtClean="0"/>
              <a:t>2/18/2025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277219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E08DC-4ED2-4401-ADB8-696C0D35148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300647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DE08DC-4ED2-4401-ADB8-696C0D351487}" type="datetimeFigureOut">
              <a:rPr lang="en-US" smtClean="0"/>
              <a:t>2/18/2025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9F4D62-C938-40B0-A59A-C8A2869E0A06}" type="slidenum">
              <a:rPr lang="en-US" smtClean="0"/>
              <a:t>‹#›</a:t>
            </a:fld>
            <a:endParaRPr lang="en-US"/>
          </a:p>
        </p:txBody>
      </p:sp>
    </p:spTree>
    <p:extLst>
      <p:ext uri="{BB962C8B-B14F-4D97-AF65-F5344CB8AC3E}">
        <p14:creationId xmlns:p14="http://schemas.microsoft.com/office/powerpoint/2010/main" val="1560658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6DE08DC-4ED2-4401-ADB8-696C0D351487}" type="datetimeFigureOut">
              <a:rPr lang="en-US" smtClean="0"/>
              <a:t>2/18/2025</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2F9F4D62-C938-40B0-A59A-C8A2869E0A06}" type="slidenum">
              <a:rPr lang="en-US" smtClean="0"/>
              <a:t>‹#›</a:t>
            </a:fld>
            <a:endParaRPr lang="en-US"/>
          </a:p>
        </p:txBody>
      </p:sp>
    </p:spTree>
    <p:extLst>
      <p:ext uri="{BB962C8B-B14F-4D97-AF65-F5344CB8AC3E}">
        <p14:creationId xmlns:p14="http://schemas.microsoft.com/office/powerpoint/2010/main" val="14626476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sv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enago.com/academy/research-aims-and-objectives/" TargetMode="Externa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a:t>
            </a:r>
            <a:r>
              <a:rPr lang="en-US" dirty="0" err="1"/>
              <a:t>CoRDS</a:t>
            </a:r>
            <a:r>
              <a:rPr lang="en-US" dirty="0"/>
              <a:t> Registry at Sanford</a:t>
            </a:r>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9" y="6109855"/>
            <a:ext cx="2330075" cy="585847"/>
          </a:xfrm>
          <a:prstGeom prst="rect">
            <a:avLst/>
          </a:prstGeom>
        </p:spPr>
      </p:pic>
    </p:spTree>
    <p:extLst>
      <p:ext uri="{BB962C8B-B14F-4D97-AF65-F5344CB8AC3E}">
        <p14:creationId xmlns:p14="http://schemas.microsoft.com/office/powerpoint/2010/main" val="3370467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DB3DC-0EB7-7F08-A34F-CDB3B127DD93}"/>
              </a:ext>
            </a:extLst>
          </p:cNvPr>
          <p:cNvSpPr>
            <a:spLocks noGrp="1"/>
          </p:cNvSpPr>
          <p:nvPr>
            <p:ph type="title"/>
          </p:nvPr>
        </p:nvSpPr>
        <p:spPr/>
        <p:txBody>
          <a:bodyPr/>
          <a:lstStyle/>
          <a:p>
            <a:r>
              <a:rPr lang="en-US"/>
              <a:t>Matchmaker </a:t>
            </a:r>
            <a:endParaRPr lang="en-US" dirty="0"/>
          </a:p>
        </p:txBody>
      </p:sp>
      <p:sp>
        <p:nvSpPr>
          <p:cNvPr id="16" name="Rectangle 3">
            <a:extLst>
              <a:ext uri="{FF2B5EF4-FFF2-40B4-BE49-F238E27FC236}">
                <a16:creationId xmlns:a16="http://schemas.microsoft.com/office/drawing/2014/main" id="{26232786-E804-A776-5942-6BF1C20264D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5" descr="Scientist Cartoon Images – Browse 84,923 Stock Photos, Vectors, and Video |  Adobe Stock">
            <a:extLst>
              <a:ext uri="{FF2B5EF4-FFF2-40B4-BE49-F238E27FC236}">
                <a16:creationId xmlns:a16="http://schemas.microsoft.com/office/drawing/2014/main" id="{7AFFD14C-F73B-BC79-7712-9F615E7F0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755" y="2171699"/>
            <a:ext cx="51435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artoon Family in Colorful Casual Clothes Stock Vector - Illustration of  brother, family: 54291938">
            <a:extLst>
              <a:ext uri="{FF2B5EF4-FFF2-40B4-BE49-F238E27FC236}">
                <a16:creationId xmlns:a16="http://schemas.microsoft.com/office/drawing/2014/main" id="{2F39D151-0A64-E783-496F-951D297ED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1325" y="1836470"/>
            <a:ext cx="3829009" cy="4099459"/>
          </a:xfrm>
          <a:prstGeom prst="rect">
            <a:avLst/>
          </a:prstGeom>
          <a:noFill/>
          <a:extLst>
            <a:ext uri="{909E8E84-426E-40DD-AFC4-6F175D3DCCD1}">
              <a14:hiddenFill xmlns:a14="http://schemas.microsoft.com/office/drawing/2010/main">
                <a:solidFill>
                  <a:srgbClr val="FFFFFF"/>
                </a:solidFill>
              </a14:hiddenFill>
            </a:ext>
          </a:extLst>
        </p:spPr>
      </p:pic>
      <p:pic>
        <p:nvPicPr>
          <p:cNvPr id="28" name="Graphic 27" descr="Puzzle with solid fill">
            <a:extLst>
              <a:ext uri="{FF2B5EF4-FFF2-40B4-BE49-F238E27FC236}">
                <a16:creationId xmlns:a16="http://schemas.microsoft.com/office/drawing/2014/main" id="{D8A19BC8-7448-D3E9-D134-11448F19B9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05090" y="3429000"/>
            <a:ext cx="914400" cy="914400"/>
          </a:xfrm>
          <a:prstGeom prst="rect">
            <a:avLst/>
          </a:prstGeom>
        </p:spPr>
      </p:pic>
    </p:spTree>
    <p:extLst>
      <p:ext uri="{BB962C8B-B14F-4D97-AF65-F5344CB8AC3E}">
        <p14:creationId xmlns:p14="http://schemas.microsoft.com/office/powerpoint/2010/main" val="611333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927" y="272318"/>
            <a:ext cx="10353761" cy="878378"/>
          </a:xfrm>
        </p:spPr>
        <p:txBody>
          <a:bodyPr/>
          <a:lstStyle/>
          <a:p>
            <a:r>
              <a:rPr lang="en-US" dirty="0"/>
              <a:t>Who owns the data in cords?</a:t>
            </a:r>
          </a:p>
        </p:txBody>
      </p:sp>
      <p:sp>
        <p:nvSpPr>
          <p:cNvPr id="3" name="Content Placeholder 2"/>
          <p:cNvSpPr>
            <a:spLocks noGrp="1"/>
          </p:cNvSpPr>
          <p:nvPr>
            <p:ph idx="1"/>
          </p:nvPr>
        </p:nvSpPr>
        <p:spPr>
          <a:xfrm>
            <a:off x="206899" y="1637607"/>
            <a:ext cx="11637819" cy="3898669"/>
          </a:xfrm>
        </p:spPr>
        <p:txBody>
          <a:bodyPr>
            <a:normAutofit/>
          </a:bodyPr>
          <a:lstStyle/>
          <a:p>
            <a:r>
              <a:rPr lang="en-US" sz="3200" dirty="0">
                <a:latin typeface="+mj-lt"/>
              </a:rPr>
              <a:t>Participants are the primary owners of the data because they control how the data is ultimately used.</a:t>
            </a:r>
          </a:p>
          <a:p>
            <a:r>
              <a:rPr lang="en-US" sz="3200" dirty="0" err="1">
                <a:latin typeface="+mj-lt"/>
              </a:rPr>
              <a:t>CoRDS</a:t>
            </a:r>
            <a:r>
              <a:rPr lang="en-US" sz="3200" dirty="0">
                <a:latin typeface="+mj-lt"/>
              </a:rPr>
              <a:t> stores and manages the information as required by the Sanford Research Institutional Review Board (IRB).</a:t>
            </a:r>
          </a:p>
          <a:p>
            <a:endParaRPr lang="en-US" dirty="0"/>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spTree>
    <p:extLst>
      <p:ext uri="{BB962C8B-B14F-4D97-AF65-F5344CB8AC3E}">
        <p14:creationId xmlns:p14="http://schemas.microsoft.com/office/powerpoint/2010/main" val="2714117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normAutofit/>
          </a:bodyPr>
          <a:lstStyle/>
          <a:p>
            <a:r>
              <a:rPr lang="en-US" dirty="0"/>
              <a:t>Information security </a:t>
            </a:r>
          </a:p>
        </p:txBody>
      </p:sp>
      <p:sp>
        <p:nvSpPr>
          <p:cNvPr id="3" name="Content Placeholder 2"/>
          <p:cNvSpPr>
            <a:spLocks noGrp="1"/>
          </p:cNvSpPr>
          <p:nvPr>
            <p:ph idx="1"/>
          </p:nvPr>
        </p:nvSpPr>
        <p:spPr>
          <a:xfrm>
            <a:off x="850224" y="2388594"/>
            <a:ext cx="6111695" cy="3088752"/>
          </a:xfrm>
        </p:spPr>
        <p:txBody>
          <a:bodyPr>
            <a:normAutofit/>
          </a:bodyPr>
          <a:lstStyle/>
          <a:p>
            <a:r>
              <a:rPr lang="en-US" sz="2400" dirty="0" err="1">
                <a:latin typeface="+mj-lt"/>
              </a:rPr>
              <a:t>CoRDS</a:t>
            </a:r>
            <a:r>
              <a:rPr lang="en-US" sz="2400" dirty="0">
                <a:latin typeface="+mj-lt"/>
              </a:rPr>
              <a:t> </a:t>
            </a:r>
            <a:r>
              <a:rPr lang="en-US" sz="2400" u="sng" dirty="0">
                <a:latin typeface="+mj-lt"/>
              </a:rPr>
              <a:t>never</a:t>
            </a:r>
            <a:r>
              <a:rPr lang="en-US" sz="2400" dirty="0">
                <a:latin typeface="+mj-lt"/>
              </a:rPr>
              <a:t> sells, rents, or leases personal information.</a:t>
            </a:r>
          </a:p>
          <a:p>
            <a:r>
              <a:rPr lang="en-US" sz="2400" dirty="0">
                <a:latin typeface="+mj-lt"/>
              </a:rPr>
              <a:t>Information in </a:t>
            </a:r>
            <a:r>
              <a:rPr lang="en-US" sz="2400" dirty="0" err="1">
                <a:latin typeface="+mj-lt"/>
              </a:rPr>
              <a:t>CoRDS</a:t>
            </a:r>
            <a:r>
              <a:rPr lang="en-US" sz="2400" dirty="0">
                <a:latin typeface="+mj-lt"/>
              </a:rPr>
              <a:t> remains there unless consent to share is provided by the participant or the participant withdrawals from the registry. </a:t>
            </a:r>
          </a:p>
          <a:p>
            <a:endParaRPr lang="en-US" dirty="0"/>
          </a:p>
        </p:txBody>
      </p:sp>
      <p:pic>
        <p:nvPicPr>
          <p:cNvPr id="6" name="Graphic 5" descr="A smartphone">
            <a:extLst>
              <a:ext uri="{FF2B5EF4-FFF2-40B4-BE49-F238E27FC236}">
                <a16:creationId xmlns:a16="http://schemas.microsoft.com/office/drawing/2014/main" id="{53CD36D9-5259-30C5-803C-9E6485CFC5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91713" y="1809332"/>
            <a:ext cx="2346767" cy="4439068"/>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sp>
        <p:nvSpPr>
          <p:cNvPr id="8" name="TextBox 7">
            <a:extLst>
              <a:ext uri="{FF2B5EF4-FFF2-40B4-BE49-F238E27FC236}">
                <a16:creationId xmlns:a16="http://schemas.microsoft.com/office/drawing/2014/main" id="{75BB93D8-EFE4-32E4-993A-EB5D0AC4EFEF}"/>
              </a:ext>
            </a:extLst>
          </p:cNvPr>
          <p:cNvSpPr txBox="1"/>
          <p:nvPr/>
        </p:nvSpPr>
        <p:spPr>
          <a:xfrm>
            <a:off x="7850284" y="3429000"/>
            <a:ext cx="1629623" cy="646331"/>
          </a:xfrm>
          <a:prstGeom prst="rect">
            <a:avLst/>
          </a:prstGeom>
          <a:noFill/>
        </p:spPr>
        <p:txBody>
          <a:bodyPr wrap="square" rtlCol="0">
            <a:spAutoFit/>
          </a:bodyPr>
          <a:lstStyle/>
          <a:p>
            <a:pPr algn="ctr"/>
            <a:r>
              <a:rPr lang="en-US" dirty="0">
                <a:solidFill>
                  <a:schemeClr val="bg1"/>
                </a:solidFill>
                <a:latin typeface="ADLaM Display" panose="020F0502020204030204" pitchFamily="2" charset="0"/>
                <a:ea typeface="ADLaM Display" panose="020F0502020204030204" pitchFamily="2" charset="0"/>
                <a:cs typeface="ADLaM Display" panose="020F0502020204030204" pitchFamily="2" charset="0"/>
              </a:rPr>
              <a:t>Patient  Information </a:t>
            </a:r>
          </a:p>
        </p:txBody>
      </p:sp>
    </p:spTree>
    <p:extLst>
      <p:ext uri="{BB962C8B-B14F-4D97-AF65-F5344CB8AC3E}">
        <p14:creationId xmlns:p14="http://schemas.microsoft.com/office/powerpoint/2010/main" val="999829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804" y="-172016"/>
            <a:ext cx="10353761" cy="1326321"/>
          </a:xfrm>
        </p:spPr>
        <p:txBody>
          <a:bodyPr/>
          <a:lstStyle/>
          <a:p>
            <a:r>
              <a:rPr lang="en-US" dirty="0"/>
              <a:t>How is cords data used?</a:t>
            </a:r>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graphicFrame>
        <p:nvGraphicFramePr>
          <p:cNvPr id="6" name="Diagram 5">
            <a:extLst>
              <a:ext uri="{FF2B5EF4-FFF2-40B4-BE49-F238E27FC236}">
                <a16:creationId xmlns:a16="http://schemas.microsoft.com/office/drawing/2014/main" id="{286E644D-48CF-B6F6-16FB-27B30BDABB67}"/>
              </a:ext>
            </a:extLst>
          </p:cNvPr>
          <p:cNvGraphicFramePr/>
          <p:nvPr>
            <p:extLst>
              <p:ext uri="{D42A27DB-BD31-4B8C-83A1-F6EECF244321}">
                <p14:modId xmlns:p14="http://schemas.microsoft.com/office/powerpoint/2010/main" val="2959490636"/>
              </p:ext>
            </p:extLst>
          </p:nvPr>
        </p:nvGraphicFramePr>
        <p:xfrm>
          <a:off x="1439501" y="936986"/>
          <a:ext cx="8711446" cy="4984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12238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4" name="Picture 3" descr="A blue and white poster with white text and colorful circles&#10;&#10;AI-generated content may be incorrect.">
            <a:extLst>
              <a:ext uri="{FF2B5EF4-FFF2-40B4-BE49-F238E27FC236}">
                <a16:creationId xmlns:a16="http://schemas.microsoft.com/office/drawing/2014/main" id="{3AA5DEB5-B963-CEE5-802D-0535BC2042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6286" y="643466"/>
            <a:ext cx="7211738" cy="5571067"/>
          </a:xfrm>
          <a:prstGeom prst="rect">
            <a:avLst/>
          </a:prstGeom>
          <a:ln w="127000" cap="flat">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1999696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9541" y="-146402"/>
            <a:ext cx="10353761" cy="940354"/>
          </a:xfrm>
        </p:spPr>
        <p:txBody>
          <a:bodyPr vert="horz" lIns="91440" tIns="45720" rIns="91440" bIns="45720" rtlCol="0" anchor="b">
            <a:normAutofit/>
          </a:bodyPr>
          <a:lstStyle/>
          <a:p>
            <a:r>
              <a:rPr lang="en-US" sz="3600" dirty="0"/>
              <a:t>Enroll in cords today! </a:t>
            </a:r>
          </a:p>
        </p:txBody>
      </p:sp>
      <p:sp>
        <p:nvSpPr>
          <p:cNvPr id="3" name="Content Placeholder 2"/>
          <p:cNvSpPr>
            <a:spLocks noGrp="1"/>
          </p:cNvSpPr>
          <p:nvPr>
            <p:ph idx="1"/>
          </p:nvPr>
        </p:nvSpPr>
        <p:spPr>
          <a:xfrm>
            <a:off x="1156862" y="793952"/>
            <a:ext cx="10353761" cy="501268"/>
          </a:xfrm>
        </p:spPr>
        <p:txBody>
          <a:bodyPr vert="horz" lIns="91440" tIns="45720" rIns="91440" bIns="45720" rtlCol="0">
            <a:normAutofit/>
          </a:bodyPr>
          <a:lstStyle/>
          <a:p>
            <a:pPr marL="0" indent="0" algn="ctr">
              <a:buNone/>
            </a:pPr>
            <a:r>
              <a:rPr lang="en-US" sz="1800" u="sng" dirty="0"/>
              <a:t>https://cords.sanfordresearch.org/activation-form</a:t>
            </a:r>
            <a:endParaRPr lang="en-US" sz="1800" dirty="0"/>
          </a:p>
        </p:txBody>
      </p:sp>
      <p:pic>
        <p:nvPicPr>
          <p:cNvPr id="4" name="Picture 3">
            <a:extLst>
              <a:ext uri="{FF2B5EF4-FFF2-40B4-BE49-F238E27FC236}">
                <a16:creationId xmlns:a16="http://schemas.microsoft.com/office/drawing/2014/main" id="{F49B29C5-E278-359A-93BC-B754EC3F2150}"/>
              </a:ext>
            </a:extLst>
          </p:cNvPr>
          <p:cNvPicPr>
            <a:picLocks noChangeAspect="1"/>
          </p:cNvPicPr>
          <p:nvPr/>
        </p:nvPicPr>
        <p:blipFill>
          <a:blip r:embed="rId3"/>
          <a:srcRect l="51623" t="12591" r="4560" b="5117"/>
          <a:stretch/>
        </p:blipFill>
        <p:spPr>
          <a:xfrm>
            <a:off x="1824638" y="1480414"/>
            <a:ext cx="8542723" cy="4813189"/>
          </a:xfrm>
          <a:prstGeom prst="rect">
            <a:avLst/>
          </a:prstGeom>
        </p:spPr>
      </p:pic>
    </p:spTree>
    <p:extLst>
      <p:ext uri="{BB962C8B-B14F-4D97-AF65-F5344CB8AC3E}">
        <p14:creationId xmlns:p14="http://schemas.microsoft.com/office/powerpoint/2010/main" val="102942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5580" y="457200"/>
            <a:ext cx="10578939" cy="5697595"/>
          </a:xfrm>
          <a:prstGeom prst="rect">
            <a:avLst/>
          </a:prstGeom>
        </p:spPr>
      </p:pic>
    </p:spTree>
    <p:extLst>
      <p:ext uri="{BB962C8B-B14F-4D97-AF65-F5344CB8AC3E}">
        <p14:creationId xmlns:p14="http://schemas.microsoft.com/office/powerpoint/2010/main" val="4112609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196" y="1338348"/>
            <a:ext cx="10502196" cy="3009727"/>
          </a:xfrm>
          <a:prstGeom prst="rect">
            <a:avLst/>
          </a:prstGeom>
        </p:spPr>
      </p:pic>
    </p:spTree>
    <p:extLst>
      <p:ext uri="{BB962C8B-B14F-4D97-AF65-F5344CB8AC3E}">
        <p14:creationId xmlns:p14="http://schemas.microsoft.com/office/powerpoint/2010/main" val="4202826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840" y="1059215"/>
            <a:ext cx="9534698" cy="4451943"/>
          </a:xfrm>
          <a:prstGeom prst="rect">
            <a:avLst/>
          </a:prstGeom>
        </p:spPr>
      </p:pic>
    </p:spTree>
    <p:extLst>
      <p:ext uri="{BB962C8B-B14F-4D97-AF65-F5344CB8AC3E}">
        <p14:creationId xmlns:p14="http://schemas.microsoft.com/office/powerpoint/2010/main" val="2684794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2960" y="1547106"/>
            <a:ext cx="10857122" cy="2218559"/>
          </a:xfrm>
          <a:prstGeom prst="rect">
            <a:avLst/>
          </a:prstGeom>
        </p:spPr>
      </p:pic>
    </p:spTree>
    <p:extLst>
      <p:ext uri="{BB962C8B-B14F-4D97-AF65-F5344CB8AC3E}">
        <p14:creationId xmlns:p14="http://schemas.microsoft.com/office/powerpoint/2010/main" val="98554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070" y="144087"/>
            <a:ext cx="11637818" cy="878378"/>
          </a:xfrm>
          <a:prstGeom prst="rect">
            <a:avLst/>
          </a:prstGeom>
          <a:solidFill>
            <a:schemeClr val="tx1">
              <a:lumMod val="95000"/>
            </a:schemeClr>
          </a:solidFill>
          <a:ln>
            <a:solidFill>
              <a:srgbClr val="002060"/>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spc="225" dirty="0">
                <a:solidFill>
                  <a:srgbClr val="004270"/>
                </a:solidFill>
                <a:latin typeface="+mj-lt"/>
              </a:rPr>
              <a:t>S</a:t>
            </a:r>
            <a:r>
              <a:rPr lang="en-US" sz="2400" b="1" spc="225" dirty="0">
                <a:solidFill>
                  <a:srgbClr val="004270"/>
                </a:solidFill>
                <a:latin typeface="+mj-lt"/>
              </a:rPr>
              <a:t>ANFORD </a:t>
            </a:r>
            <a:r>
              <a:rPr lang="en-US" sz="3000" b="1" spc="225" dirty="0">
                <a:solidFill>
                  <a:srgbClr val="004270"/>
                </a:solidFill>
                <a:latin typeface="+mj-lt"/>
              </a:rPr>
              <a:t>H</a:t>
            </a:r>
            <a:r>
              <a:rPr lang="en-US" sz="2400" b="1" spc="225" dirty="0">
                <a:solidFill>
                  <a:srgbClr val="004270"/>
                </a:solidFill>
                <a:latin typeface="+mj-lt"/>
              </a:rPr>
              <a:t>EALTH </a:t>
            </a:r>
            <a:r>
              <a:rPr lang="en-US" sz="3000" b="1" spc="225" dirty="0">
                <a:solidFill>
                  <a:srgbClr val="004270"/>
                </a:solidFill>
                <a:latin typeface="+mj-lt"/>
              </a:rPr>
              <a:t>F</a:t>
            </a:r>
            <a:r>
              <a:rPr lang="en-US" sz="2400" b="1" spc="225" dirty="0">
                <a:solidFill>
                  <a:srgbClr val="004270"/>
                </a:solidFill>
                <a:latin typeface="+mj-lt"/>
              </a:rPr>
              <a:t>OOTPRINT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6993" y="674716"/>
            <a:ext cx="10365971" cy="5830858"/>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DC66D80-B57C-46AF-AF73-C205E924A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900" y="6290001"/>
            <a:ext cx="1613587" cy="405701"/>
          </a:xfrm>
          <a:prstGeom prst="rect">
            <a:avLst/>
          </a:prstGeom>
        </p:spPr>
      </p:pic>
    </p:spTree>
    <p:extLst>
      <p:ext uri="{BB962C8B-B14F-4D97-AF65-F5344CB8AC3E}">
        <p14:creationId xmlns:p14="http://schemas.microsoft.com/office/powerpoint/2010/main" val="2310701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2475" y="342900"/>
            <a:ext cx="10687050" cy="6172200"/>
          </a:xfrm>
          <a:prstGeom prst="rect">
            <a:avLst/>
          </a:prstGeom>
        </p:spPr>
      </p:pic>
    </p:spTree>
    <p:extLst>
      <p:ext uri="{BB962C8B-B14F-4D97-AF65-F5344CB8AC3E}">
        <p14:creationId xmlns:p14="http://schemas.microsoft.com/office/powerpoint/2010/main" val="2407798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5980" y="735416"/>
            <a:ext cx="11320992" cy="5210868"/>
          </a:xfrm>
          <a:prstGeom prst="rect">
            <a:avLst/>
          </a:prstGeom>
        </p:spPr>
      </p:pic>
    </p:spTree>
    <p:extLst>
      <p:ext uri="{BB962C8B-B14F-4D97-AF65-F5344CB8AC3E}">
        <p14:creationId xmlns:p14="http://schemas.microsoft.com/office/powerpoint/2010/main" val="6119143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4550" y="985837"/>
            <a:ext cx="7962900" cy="4886325"/>
          </a:xfrm>
          <a:prstGeom prst="rect">
            <a:avLst/>
          </a:prstGeom>
        </p:spPr>
      </p:pic>
    </p:spTree>
    <p:extLst>
      <p:ext uri="{BB962C8B-B14F-4D97-AF65-F5344CB8AC3E}">
        <p14:creationId xmlns:p14="http://schemas.microsoft.com/office/powerpoint/2010/main" val="3257971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5840" y="552727"/>
            <a:ext cx="9945485" cy="5992334"/>
          </a:xfrm>
          <a:prstGeom prst="rect">
            <a:avLst/>
          </a:prstGeom>
        </p:spPr>
      </p:pic>
    </p:spTree>
    <p:extLst>
      <p:ext uri="{BB962C8B-B14F-4D97-AF65-F5344CB8AC3E}">
        <p14:creationId xmlns:p14="http://schemas.microsoft.com/office/powerpoint/2010/main" val="1097636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502" y="618067"/>
            <a:ext cx="11675939" cy="5685895"/>
          </a:xfrm>
          <a:prstGeom prst="rect">
            <a:avLst/>
          </a:prstGeom>
        </p:spPr>
      </p:pic>
    </p:spTree>
    <p:extLst>
      <p:ext uri="{BB962C8B-B14F-4D97-AF65-F5344CB8AC3E}">
        <p14:creationId xmlns:p14="http://schemas.microsoft.com/office/powerpoint/2010/main" val="238027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61556" y="1418162"/>
            <a:ext cx="8245698" cy="4109802"/>
          </a:xfrm>
          <a:prstGeom prst="rect">
            <a:avLst/>
          </a:prstGeom>
        </p:spPr>
      </p:pic>
    </p:spTree>
    <p:extLst>
      <p:ext uri="{BB962C8B-B14F-4D97-AF65-F5344CB8AC3E}">
        <p14:creationId xmlns:p14="http://schemas.microsoft.com/office/powerpoint/2010/main" val="663784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8275" y="962025"/>
            <a:ext cx="9315450" cy="4933950"/>
          </a:xfrm>
          <a:prstGeom prst="rect">
            <a:avLst/>
          </a:prstGeom>
        </p:spPr>
      </p:pic>
    </p:spTree>
    <p:extLst>
      <p:ext uri="{BB962C8B-B14F-4D97-AF65-F5344CB8AC3E}">
        <p14:creationId xmlns:p14="http://schemas.microsoft.com/office/powerpoint/2010/main" val="3155033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810" y="981334"/>
            <a:ext cx="11763375" cy="3781425"/>
          </a:xfrm>
          <a:prstGeom prst="rect">
            <a:avLst/>
          </a:prstGeom>
        </p:spPr>
      </p:pic>
    </p:spTree>
    <p:extLst>
      <p:ext uri="{BB962C8B-B14F-4D97-AF65-F5344CB8AC3E}">
        <p14:creationId xmlns:p14="http://schemas.microsoft.com/office/powerpoint/2010/main" val="3165539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3875" y="661987"/>
            <a:ext cx="11144250" cy="5534025"/>
          </a:xfrm>
          <a:prstGeom prst="rect">
            <a:avLst/>
          </a:prstGeom>
        </p:spPr>
      </p:pic>
    </p:spTree>
    <p:extLst>
      <p:ext uri="{BB962C8B-B14F-4D97-AF65-F5344CB8AC3E}">
        <p14:creationId xmlns:p14="http://schemas.microsoft.com/office/powerpoint/2010/main" val="3667006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8275" y="962025"/>
            <a:ext cx="9315450" cy="4933950"/>
          </a:xfrm>
          <a:prstGeom prst="rect">
            <a:avLst/>
          </a:prstGeom>
        </p:spPr>
      </p:pic>
    </p:spTree>
    <p:extLst>
      <p:ext uri="{BB962C8B-B14F-4D97-AF65-F5344CB8AC3E}">
        <p14:creationId xmlns:p14="http://schemas.microsoft.com/office/powerpoint/2010/main" val="282768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t="16381"/>
          <a:stretch/>
        </p:blipFill>
        <p:spPr>
          <a:xfrm>
            <a:off x="20" y="-90568"/>
            <a:ext cx="12191980" cy="6855970"/>
          </a:xfrm>
          <a:prstGeom prst="rect">
            <a:avLst/>
          </a:prstGeom>
        </p:spPr>
      </p:pic>
      <p:sp>
        <p:nvSpPr>
          <p:cNvPr id="11" name="Rectangle 10">
            <a:extLst>
              <a:ext uri="{FF2B5EF4-FFF2-40B4-BE49-F238E27FC236}">
                <a16:creationId xmlns:a16="http://schemas.microsoft.com/office/drawing/2014/main" id="{BD1CAB03-F6A4-4736-85F6-261056424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
            <a:ext cx="12192000" cy="6858000"/>
          </a:xfrm>
          <a:prstGeom prst="rect">
            <a:avLst/>
          </a:prstGeom>
          <a:gradFill flip="none" rotWithShape="1">
            <a:gsLst>
              <a:gs pos="32000">
                <a:schemeClr val="bg2">
                  <a:lumMod val="75000"/>
                  <a:alpha val="3000"/>
                </a:schemeClr>
              </a:gs>
              <a:gs pos="100000">
                <a:sysClr val="windowText" lastClr="000000">
                  <a:alpha val="70000"/>
                </a:sysClr>
              </a:gs>
            </a:gsLst>
            <a:path path="circle">
              <a:fillToRect l="50000" t="5000" r="50000" b="95000"/>
            </a:path>
            <a:tileRect/>
          </a:gradFill>
          <a:ln w="9525" cap="flat" cmpd="sng" algn="ctr">
            <a:no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3E2321B3-5D47-422E-8DD6-192DA485F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30000"/>
              <a:duotone>
                <a:prstClr val="black"/>
                <a:schemeClr val="accent3">
                  <a:tint val="45000"/>
                  <a:satMod val="400000"/>
                </a:schemeClr>
              </a:duotone>
              <a:extLst>
                <a:ext uri="{BEBA8EAE-BF5A-486C-A8C5-ECC9F3942E4B}">
                  <a14:imgProps xmlns:a14="http://schemas.microsoft.com/office/drawing/2010/main">
                    <a14:imgLayer>
                      <a14:imgEffect>
                        <a14:sharpenSoften amount="35000"/>
                      </a14:imgEffect>
                    </a14:imgLayer>
                  </a14:imgProps>
                </a:ext>
              </a:extLst>
            </a:blip>
            <a:srcRect/>
            <a:tile tx="0" ty="0" sx="100000" sy="100000" flip="none" algn="ctr"/>
          </a:blipFill>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EECB607-FE83-7DFA-A2B6-63E82D7B5AEB}"/>
              </a:ext>
            </a:extLst>
          </p:cNvPr>
          <p:cNvSpPr txBox="1"/>
          <p:nvPr/>
        </p:nvSpPr>
        <p:spPr>
          <a:xfrm>
            <a:off x="1709988" y="-1444340"/>
            <a:ext cx="9001462" cy="238760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dirty="0">
                <a:effectLst>
                  <a:outerShdw blurRad="50800" dist="63500" dir="2700000" algn="tl" rotWithShape="0">
                    <a:srgbClr val="000000">
                      <a:alpha val="48000"/>
                    </a:srgbClr>
                  </a:outerShdw>
                </a:effectLst>
                <a:latin typeface="+mj-lt"/>
                <a:ea typeface="+mj-ea"/>
                <a:cs typeface="+mj-cs"/>
              </a:rPr>
              <a:t>Fields of Research </a:t>
            </a:r>
          </a:p>
        </p:txBody>
      </p:sp>
      <p:sp>
        <p:nvSpPr>
          <p:cNvPr id="6" name="TextBox 5">
            <a:extLst>
              <a:ext uri="{FF2B5EF4-FFF2-40B4-BE49-F238E27FC236}">
                <a16:creationId xmlns:a16="http://schemas.microsoft.com/office/drawing/2014/main" id="{8F931377-645E-9923-8FC3-F53894CD1F7F}"/>
              </a:ext>
            </a:extLst>
          </p:cNvPr>
          <p:cNvSpPr txBox="1"/>
          <p:nvPr/>
        </p:nvSpPr>
        <p:spPr>
          <a:xfrm>
            <a:off x="1709988" y="967430"/>
            <a:ext cx="9001462" cy="1655762"/>
          </a:xfrm>
          <a:prstGeom prst="rect">
            <a:avLst/>
          </a:prstGeom>
        </p:spPr>
        <p:txBody>
          <a:bodyPr vert="horz" lIns="91440" tIns="45720" rIns="91440" bIns="45720" rtlCol="0">
            <a:normAutofit/>
          </a:bodyPr>
          <a:lstStyle/>
          <a:p>
            <a:pPr algn="ctr" defTabSz="914400">
              <a:lnSpc>
                <a:spcPct val="120000"/>
              </a:lnSpc>
              <a:spcBef>
                <a:spcPts val="1000"/>
              </a:spcBef>
            </a:pPr>
            <a:r>
              <a:rPr lang="en-US" sz="2000" b="0" i="0" dirty="0">
                <a:effectLst>
                  <a:outerShdw blurRad="50800" dist="38100" dir="2700000" algn="tl" rotWithShape="0">
                    <a:srgbClr val="000000">
                      <a:alpha val="48000"/>
                    </a:srgbClr>
                  </a:outerShdw>
                </a:effectLst>
              </a:rPr>
              <a:t>Our researchers are building the foundation for future treatments and driving evidence-based care</a:t>
            </a:r>
            <a:endParaRPr lang="en-US" sz="2000" dirty="0">
              <a:effectLst>
                <a:outerShdw blurRad="50800" dist="38100" dir="2700000" algn="tl" rotWithShape="0">
                  <a:srgbClr val="000000">
                    <a:alpha val="48000"/>
                  </a:srgbClr>
                </a:outerShdw>
              </a:effectLst>
            </a:endParaRPr>
          </a:p>
        </p:txBody>
      </p:sp>
      <p:sp>
        <p:nvSpPr>
          <p:cNvPr id="14" name="Oval 13">
            <a:extLst>
              <a:ext uri="{FF2B5EF4-FFF2-40B4-BE49-F238E27FC236}">
                <a16:creationId xmlns:a16="http://schemas.microsoft.com/office/drawing/2014/main" id="{A7266169-92AD-470A-4BC2-5BBE0AF0F34C}"/>
              </a:ext>
            </a:extLst>
          </p:cNvPr>
          <p:cNvSpPr/>
          <p:nvPr/>
        </p:nvSpPr>
        <p:spPr>
          <a:xfrm>
            <a:off x="809998" y="2488198"/>
            <a:ext cx="1956122" cy="1055667"/>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A5CB8F-1446-ABB5-4B53-8A395E522A1B}"/>
              </a:ext>
            </a:extLst>
          </p:cNvPr>
          <p:cNvSpPr/>
          <p:nvPr/>
        </p:nvSpPr>
        <p:spPr>
          <a:xfrm>
            <a:off x="1113593" y="3728607"/>
            <a:ext cx="1956122" cy="1055667"/>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7392805-A8C9-D9E8-85E2-74376C8D20F2}"/>
              </a:ext>
            </a:extLst>
          </p:cNvPr>
          <p:cNvSpPr/>
          <p:nvPr/>
        </p:nvSpPr>
        <p:spPr>
          <a:xfrm>
            <a:off x="3069714" y="4935563"/>
            <a:ext cx="1956122" cy="1055667"/>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E71D2C-CAC0-949C-490E-13F9E7BBAAAF}"/>
              </a:ext>
            </a:extLst>
          </p:cNvPr>
          <p:cNvSpPr/>
          <p:nvPr/>
        </p:nvSpPr>
        <p:spPr>
          <a:xfrm>
            <a:off x="6139410" y="4935563"/>
            <a:ext cx="1956122" cy="1055667"/>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11C327-0FD6-14A8-730C-CC89FFB0002B}"/>
              </a:ext>
            </a:extLst>
          </p:cNvPr>
          <p:cNvSpPr/>
          <p:nvPr/>
        </p:nvSpPr>
        <p:spPr>
          <a:xfrm>
            <a:off x="8522914" y="3727722"/>
            <a:ext cx="1956122" cy="1055667"/>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A412D0-9DAB-F793-1C5F-312083E09C66}"/>
              </a:ext>
            </a:extLst>
          </p:cNvPr>
          <p:cNvSpPr/>
          <p:nvPr/>
        </p:nvSpPr>
        <p:spPr>
          <a:xfrm>
            <a:off x="8806481" y="2487036"/>
            <a:ext cx="1956122" cy="1055667"/>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2F54A43-7731-CDB1-D157-1CF0DFFE06F3}"/>
              </a:ext>
            </a:extLst>
          </p:cNvPr>
          <p:cNvSpPr txBox="1"/>
          <p:nvPr/>
        </p:nvSpPr>
        <p:spPr>
          <a:xfrm>
            <a:off x="1068308" y="2885226"/>
            <a:ext cx="1439501" cy="261610"/>
          </a:xfrm>
          <a:prstGeom prst="rect">
            <a:avLst/>
          </a:prstGeom>
          <a:noFill/>
        </p:spPr>
        <p:txBody>
          <a:bodyPr wrap="square" rtlCol="0">
            <a:spAutoFit/>
          </a:bodyPr>
          <a:lstStyle/>
          <a:p>
            <a:r>
              <a:rPr lang="en-US" sz="1100" dirty="0"/>
              <a:t>Behavioral Science </a:t>
            </a:r>
          </a:p>
        </p:txBody>
      </p:sp>
      <p:sp>
        <p:nvSpPr>
          <p:cNvPr id="21" name="TextBox 20">
            <a:extLst>
              <a:ext uri="{FF2B5EF4-FFF2-40B4-BE49-F238E27FC236}">
                <a16:creationId xmlns:a16="http://schemas.microsoft.com/office/drawing/2014/main" id="{D5955F0E-5B5D-E449-378E-F7CF8997516E}"/>
              </a:ext>
            </a:extLst>
          </p:cNvPr>
          <p:cNvSpPr txBox="1"/>
          <p:nvPr/>
        </p:nvSpPr>
        <p:spPr>
          <a:xfrm>
            <a:off x="1401319" y="4051023"/>
            <a:ext cx="1364801" cy="430887"/>
          </a:xfrm>
          <a:prstGeom prst="rect">
            <a:avLst/>
          </a:prstGeom>
          <a:noFill/>
        </p:spPr>
        <p:txBody>
          <a:bodyPr wrap="square" rtlCol="0">
            <a:spAutoFit/>
          </a:bodyPr>
          <a:lstStyle/>
          <a:p>
            <a:pPr algn="ctr"/>
            <a:r>
              <a:rPr lang="en-US" sz="1100" dirty="0"/>
              <a:t>Cancer and Immunotherapies </a:t>
            </a:r>
          </a:p>
        </p:txBody>
      </p:sp>
      <p:sp>
        <p:nvSpPr>
          <p:cNvPr id="22" name="TextBox 21">
            <a:extLst>
              <a:ext uri="{FF2B5EF4-FFF2-40B4-BE49-F238E27FC236}">
                <a16:creationId xmlns:a16="http://schemas.microsoft.com/office/drawing/2014/main" id="{856108E4-81D9-1EA1-60AA-10C966BB9B58}"/>
              </a:ext>
            </a:extLst>
          </p:cNvPr>
          <p:cNvSpPr txBox="1"/>
          <p:nvPr/>
        </p:nvSpPr>
        <p:spPr>
          <a:xfrm>
            <a:off x="3328024" y="5319317"/>
            <a:ext cx="1439501" cy="261610"/>
          </a:xfrm>
          <a:prstGeom prst="rect">
            <a:avLst/>
          </a:prstGeom>
          <a:noFill/>
        </p:spPr>
        <p:txBody>
          <a:bodyPr wrap="square" rtlCol="0">
            <a:spAutoFit/>
          </a:bodyPr>
          <a:lstStyle/>
          <a:p>
            <a:r>
              <a:rPr lang="en-US" sz="1100" dirty="0"/>
              <a:t>Cellular Therapies</a:t>
            </a:r>
          </a:p>
        </p:txBody>
      </p:sp>
      <p:sp>
        <p:nvSpPr>
          <p:cNvPr id="23" name="TextBox 22">
            <a:extLst>
              <a:ext uri="{FF2B5EF4-FFF2-40B4-BE49-F238E27FC236}">
                <a16:creationId xmlns:a16="http://schemas.microsoft.com/office/drawing/2014/main" id="{1BA9C42E-1BD0-8C90-CFA7-8C1950B61001}"/>
              </a:ext>
            </a:extLst>
          </p:cNvPr>
          <p:cNvSpPr txBox="1"/>
          <p:nvPr/>
        </p:nvSpPr>
        <p:spPr>
          <a:xfrm>
            <a:off x="6397720" y="5319317"/>
            <a:ext cx="1439501" cy="261610"/>
          </a:xfrm>
          <a:prstGeom prst="rect">
            <a:avLst/>
          </a:prstGeom>
          <a:noFill/>
        </p:spPr>
        <p:txBody>
          <a:bodyPr wrap="square" rtlCol="0">
            <a:spAutoFit/>
          </a:bodyPr>
          <a:lstStyle/>
          <a:p>
            <a:pPr algn="ctr"/>
            <a:r>
              <a:rPr lang="en-US" sz="1100" dirty="0"/>
              <a:t>Diabetes </a:t>
            </a:r>
          </a:p>
        </p:txBody>
      </p:sp>
      <p:sp>
        <p:nvSpPr>
          <p:cNvPr id="24" name="TextBox 23">
            <a:extLst>
              <a:ext uri="{FF2B5EF4-FFF2-40B4-BE49-F238E27FC236}">
                <a16:creationId xmlns:a16="http://schemas.microsoft.com/office/drawing/2014/main" id="{6F2024AE-6A52-5BF1-1DA0-6205E3122E4D}"/>
              </a:ext>
            </a:extLst>
          </p:cNvPr>
          <p:cNvSpPr txBox="1"/>
          <p:nvPr/>
        </p:nvSpPr>
        <p:spPr>
          <a:xfrm>
            <a:off x="8584034" y="4091677"/>
            <a:ext cx="1925717" cy="261610"/>
          </a:xfrm>
          <a:prstGeom prst="rect">
            <a:avLst/>
          </a:prstGeom>
          <a:noFill/>
        </p:spPr>
        <p:txBody>
          <a:bodyPr wrap="square" rtlCol="0">
            <a:spAutoFit/>
          </a:bodyPr>
          <a:lstStyle/>
          <a:p>
            <a:pPr algn="ctr"/>
            <a:r>
              <a:rPr lang="en-US" sz="1100" dirty="0"/>
              <a:t>Genetics &amp; Genomics</a:t>
            </a:r>
          </a:p>
        </p:txBody>
      </p:sp>
      <p:sp>
        <p:nvSpPr>
          <p:cNvPr id="25" name="TextBox 24">
            <a:extLst>
              <a:ext uri="{FF2B5EF4-FFF2-40B4-BE49-F238E27FC236}">
                <a16:creationId xmlns:a16="http://schemas.microsoft.com/office/drawing/2014/main" id="{AAC2D75D-4F12-A36C-5399-2262C66A86A6}"/>
              </a:ext>
            </a:extLst>
          </p:cNvPr>
          <p:cNvSpPr txBox="1"/>
          <p:nvPr/>
        </p:nvSpPr>
        <p:spPr>
          <a:xfrm>
            <a:off x="9050906" y="2808211"/>
            <a:ext cx="1439501" cy="430887"/>
          </a:xfrm>
          <a:prstGeom prst="rect">
            <a:avLst/>
          </a:prstGeom>
          <a:noFill/>
        </p:spPr>
        <p:txBody>
          <a:bodyPr wrap="square" rtlCol="0">
            <a:spAutoFit/>
          </a:bodyPr>
          <a:lstStyle/>
          <a:p>
            <a:pPr algn="ctr"/>
            <a:r>
              <a:rPr lang="en-US" sz="1100" dirty="0"/>
              <a:t>Pediatrics and Rare Diseases </a:t>
            </a:r>
          </a:p>
        </p:txBody>
      </p:sp>
      <p:sp>
        <p:nvSpPr>
          <p:cNvPr id="26" name="Oval 25">
            <a:extLst>
              <a:ext uri="{FF2B5EF4-FFF2-40B4-BE49-F238E27FC236}">
                <a16:creationId xmlns:a16="http://schemas.microsoft.com/office/drawing/2014/main" id="{9D1FB6DA-1147-8B26-B862-A944D61E1962}"/>
              </a:ext>
            </a:extLst>
          </p:cNvPr>
          <p:cNvSpPr/>
          <p:nvPr/>
        </p:nvSpPr>
        <p:spPr>
          <a:xfrm>
            <a:off x="10762603" y="2285359"/>
            <a:ext cx="1037556" cy="522541"/>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5715D8D-7C5C-A725-AD15-2F2ED74B323B}"/>
              </a:ext>
            </a:extLst>
          </p:cNvPr>
          <p:cNvSpPr/>
          <p:nvPr/>
        </p:nvSpPr>
        <p:spPr>
          <a:xfrm>
            <a:off x="10762603" y="3281432"/>
            <a:ext cx="1037556" cy="522541"/>
          </a:xfrm>
          <a:prstGeom prst="ellips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C6A9F69-9B31-AA6D-0C5A-B0843D5CB132}"/>
              </a:ext>
            </a:extLst>
          </p:cNvPr>
          <p:cNvSpPr txBox="1"/>
          <p:nvPr/>
        </p:nvSpPr>
        <p:spPr>
          <a:xfrm>
            <a:off x="10978250" y="2342936"/>
            <a:ext cx="873061" cy="430887"/>
          </a:xfrm>
          <a:prstGeom prst="rect">
            <a:avLst/>
          </a:prstGeom>
          <a:noFill/>
        </p:spPr>
        <p:txBody>
          <a:bodyPr wrap="square" rtlCol="0">
            <a:spAutoFit/>
          </a:bodyPr>
          <a:lstStyle/>
          <a:p>
            <a:r>
              <a:rPr lang="en-US" sz="1100" dirty="0"/>
              <a:t>Batten Disease</a:t>
            </a:r>
          </a:p>
        </p:txBody>
      </p:sp>
      <p:sp>
        <p:nvSpPr>
          <p:cNvPr id="32" name="TextBox 31">
            <a:extLst>
              <a:ext uri="{FF2B5EF4-FFF2-40B4-BE49-F238E27FC236}">
                <a16:creationId xmlns:a16="http://schemas.microsoft.com/office/drawing/2014/main" id="{6B3F3F8F-5ACB-594E-BB24-6B90A0DEAF2F}"/>
              </a:ext>
            </a:extLst>
          </p:cNvPr>
          <p:cNvSpPr txBox="1"/>
          <p:nvPr/>
        </p:nvSpPr>
        <p:spPr>
          <a:xfrm>
            <a:off x="10774527" y="3296835"/>
            <a:ext cx="1084026" cy="430887"/>
          </a:xfrm>
          <a:prstGeom prst="rect">
            <a:avLst/>
          </a:prstGeom>
          <a:noFill/>
        </p:spPr>
        <p:txBody>
          <a:bodyPr wrap="square" rtlCol="0">
            <a:spAutoFit/>
          </a:bodyPr>
          <a:lstStyle/>
          <a:p>
            <a:pPr algn="ctr"/>
            <a:r>
              <a:rPr lang="en-US" sz="1100" dirty="0"/>
              <a:t>Alagille Syndrome </a:t>
            </a:r>
          </a:p>
        </p:txBody>
      </p:sp>
      <p:cxnSp>
        <p:nvCxnSpPr>
          <p:cNvPr id="34" name="Straight Connector 33">
            <a:extLst>
              <a:ext uri="{FF2B5EF4-FFF2-40B4-BE49-F238E27FC236}">
                <a16:creationId xmlns:a16="http://schemas.microsoft.com/office/drawing/2014/main" id="{E01EFE0B-6A22-4594-0624-CF39FD2DEB4A}"/>
              </a:ext>
            </a:extLst>
          </p:cNvPr>
          <p:cNvCxnSpPr/>
          <p:nvPr/>
        </p:nvCxnSpPr>
        <p:spPr>
          <a:xfrm flipV="1">
            <a:off x="10651721" y="2660057"/>
            <a:ext cx="110882" cy="68615"/>
          </a:xfrm>
          <a:prstGeom prst="line">
            <a:avLst/>
          </a:prstGeom>
        </p:spPr>
        <p:style>
          <a:lnRef idx="3">
            <a:schemeClr val="accent3"/>
          </a:lnRef>
          <a:fillRef idx="0">
            <a:schemeClr val="accent3"/>
          </a:fillRef>
          <a:effectRef idx="2">
            <a:schemeClr val="accent3"/>
          </a:effectRef>
          <a:fontRef idx="minor">
            <a:schemeClr val="tx1"/>
          </a:fontRef>
        </p:style>
      </p:cxnSp>
      <p:cxnSp>
        <p:nvCxnSpPr>
          <p:cNvPr id="35" name="Straight Connector 34">
            <a:extLst>
              <a:ext uri="{FF2B5EF4-FFF2-40B4-BE49-F238E27FC236}">
                <a16:creationId xmlns:a16="http://schemas.microsoft.com/office/drawing/2014/main" id="{9A7EB724-821C-1FC8-0790-147DE64D7F1A}"/>
              </a:ext>
            </a:extLst>
          </p:cNvPr>
          <p:cNvCxnSpPr>
            <a:cxnSpLocks/>
          </p:cNvCxnSpPr>
          <p:nvPr/>
        </p:nvCxnSpPr>
        <p:spPr>
          <a:xfrm>
            <a:off x="10676105" y="3310840"/>
            <a:ext cx="118679" cy="62028"/>
          </a:xfrm>
          <a:prstGeom prst="line">
            <a:avLst/>
          </a:prstGeom>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310812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07" y="-62804"/>
            <a:ext cx="12078393" cy="1005840"/>
          </a:xfrm>
        </p:spPr>
        <p:txBody>
          <a:bodyPr>
            <a:noAutofit/>
          </a:bodyPr>
          <a:lstStyle/>
          <a:p>
            <a:r>
              <a:rPr lang="en-US" sz="2400" dirty="0"/>
              <a:t>Over 150 researchers have accessed cords data or used cords to help with clinical trial/study recruitment </a:t>
            </a:r>
          </a:p>
        </p:txBody>
      </p:sp>
      <p:sp>
        <p:nvSpPr>
          <p:cNvPr id="3" name="Content Placeholder 2"/>
          <p:cNvSpPr>
            <a:spLocks noGrp="1"/>
          </p:cNvSpPr>
          <p:nvPr>
            <p:ph idx="1"/>
          </p:nvPr>
        </p:nvSpPr>
        <p:spPr>
          <a:xfrm>
            <a:off x="323592" y="847948"/>
            <a:ext cx="2527673" cy="4588625"/>
          </a:xfrm>
        </p:spPr>
        <p:txBody>
          <a:bodyPr>
            <a:normAutofit fontScale="25000" lnSpcReduction="20000"/>
          </a:bodyPr>
          <a:lstStyle/>
          <a:p>
            <a:pPr marL="0" indent="0" defTabSz="457200">
              <a:buNone/>
            </a:pPr>
            <a:r>
              <a:rPr lang="en-US" sz="4400" dirty="0"/>
              <a:t>Acadia University</a:t>
            </a:r>
            <a:br>
              <a:rPr lang="en-US" sz="4400" dirty="0"/>
            </a:br>
            <a:r>
              <a:rPr lang="en-US" sz="4400" dirty="0"/>
              <a:t>ADVARRA</a:t>
            </a:r>
            <a:br>
              <a:rPr lang="en-US" sz="4400" dirty="0"/>
            </a:br>
            <a:r>
              <a:rPr lang="en-US" sz="4400" dirty="0" err="1"/>
              <a:t>Aceragen</a:t>
            </a:r>
            <a:br>
              <a:rPr lang="en-US" sz="4400" dirty="0"/>
            </a:br>
            <a:r>
              <a:rPr lang="en-US" sz="4400" dirty="0"/>
              <a:t>Adelphi Values</a:t>
            </a:r>
            <a:br>
              <a:rPr lang="en-US" sz="4400" dirty="0"/>
            </a:br>
            <a:r>
              <a:rPr lang="en-US" sz="4400" dirty="0"/>
              <a:t>Allegheny Health Network</a:t>
            </a:r>
            <a:br>
              <a:rPr lang="en-US" sz="4400" dirty="0"/>
            </a:br>
            <a:r>
              <a:rPr lang="en-US" sz="4400" dirty="0"/>
              <a:t>Ambit Inc</a:t>
            </a:r>
            <a:br>
              <a:rPr lang="en-US" sz="4400" dirty="0"/>
            </a:br>
            <a:r>
              <a:rPr lang="en-US" sz="4400" dirty="0"/>
              <a:t>Ambry Genetics</a:t>
            </a:r>
            <a:br>
              <a:rPr lang="en-US" sz="4400" dirty="0"/>
            </a:br>
            <a:r>
              <a:rPr lang="en-US" sz="4400" dirty="0" err="1"/>
              <a:t>AnnJi</a:t>
            </a:r>
            <a:r>
              <a:rPr lang="en-US" sz="4400" dirty="0"/>
              <a:t> Pharmaceutical Co</a:t>
            </a:r>
            <a:br>
              <a:rPr lang="en-US" sz="4400" dirty="0"/>
            </a:br>
            <a:r>
              <a:rPr lang="en-US" sz="4400" dirty="0"/>
              <a:t>Atlas Primary, Inc.</a:t>
            </a:r>
            <a:br>
              <a:rPr lang="en-US" sz="4400" dirty="0"/>
            </a:br>
            <a:r>
              <a:rPr lang="en-US" sz="4400" dirty="0"/>
              <a:t>AVROBIO</a:t>
            </a:r>
            <a:br>
              <a:rPr lang="en-US" sz="4400" dirty="0"/>
            </a:br>
            <a:r>
              <a:rPr lang="en-US" sz="4400" dirty="0"/>
              <a:t>Baylor College of Medicine</a:t>
            </a:r>
            <a:br>
              <a:rPr lang="en-US" sz="4400" dirty="0"/>
            </a:br>
            <a:r>
              <a:rPr lang="en-US" sz="4400" dirty="0"/>
              <a:t>BCM</a:t>
            </a:r>
            <a:br>
              <a:rPr lang="en-US" sz="4400" dirty="0"/>
            </a:br>
            <a:r>
              <a:rPr lang="en-US" sz="4400" dirty="0" err="1"/>
              <a:t>Biohaven</a:t>
            </a:r>
            <a:br>
              <a:rPr lang="en-US" sz="4400" dirty="0"/>
            </a:br>
            <a:r>
              <a:rPr lang="en-US" sz="4400" dirty="0"/>
              <a:t>Boston Children's Hospital</a:t>
            </a:r>
            <a:br>
              <a:rPr lang="en-US" sz="4400" dirty="0"/>
            </a:br>
            <a:r>
              <a:rPr lang="en-US" sz="4400" dirty="0"/>
              <a:t>Bradley Hospital/ Brown</a:t>
            </a:r>
            <a:br>
              <a:rPr lang="en-US" sz="4400" dirty="0"/>
            </a:br>
            <a:r>
              <a:rPr lang="en-US" sz="4400" dirty="0"/>
              <a:t>California University</a:t>
            </a:r>
            <a:br>
              <a:rPr lang="en-US" sz="4400" dirty="0"/>
            </a:br>
            <a:r>
              <a:rPr lang="en-US" sz="4400" dirty="0"/>
              <a:t>CCHMC</a:t>
            </a:r>
            <a:br>
              <a:rPr lang="en-US" sz="4400" dirty="0"/>
            </a:br>
            <a:r>
              <a:rPr lang="en-US" sz="4400" dirty="0"/>
              <a:t>Centre for Molecular Medicine and Innovative</a:t>
            </a:r>
            <a:br>
              <a:rPr lang="en-US" sz="4400" dirty="0"/>
            </a:br>
            <a:r>
              <a:rPr lang="en-US" sz="4400" dirty="0"/>
              <a:t>Therapeutics, Murdoch University</a:t>
            </a:r>
            <a:br>
              <a:rPr lang="en-US" sz="4400" dirty="0"/>
            </a:br>
            <a:r>
              <a:rPr lang="en-US" sz="4400" dirty="0"/>
              <a:t>Cincinnati Children's Hospital</a:t>
            </a:r>
            <a:br>
              <a:rPr lang="en-US" sz="4400" dirty="0"/>
            </a:br>
            <a:r>
              <a:rPr lang="en-US" sz="4400" dirty="0"/>
              <a:t>Clinic for Special Children</a:t>
            </a:r>
            <a:br>
              <a:rPr lang="en-US" sz="4400" dirty="0"/>
            </a:br>
            <a:r>
              <a:rPr lang="en-US" sz="4400" dirty="0"/>
              <a:t>CNMC</a:t>
            </a:r>
            <a:br>
              <a:rPr lang="en-US" sz="4400" dirty="0"/>
            </a:br>
            <a:r>
              <a:rPr lang="en-US" sz="4400" dirty="0"/>
              <a:t>Columbia University Irving Medical Center</a:t>
            </a:r>
            <a:br>
              <a:rPr lang="en-US" sz="4400" dirty="0"/>
            </a:br>
            <a:r>
              <a:rPr lang="en-US" sz="4400" dirty="0"/>
              <a:t>CONCORDIA UNIVERSITY</a:t>
            </a:r>
            <a:br>
              <a:rPr lang="en-US" sz="4400" dirty="0"/>
            </a:br>
            <a:r>
              <a:rPr lang="en-US" sz="4400" dirty="0"/>
              <a:t>Cornell</a:t>
            </a:r>
            <a:br>
              <a:rPr lang="en-US" sz="4400" dirty="0"/>
            </a:br>
            <a:r>
              <a:rPr lang="en-US" sz="4400" dirty="0"/>
              <a:t>Cour Pharma</a:t>
            </a:r>
            <a:br>
              <a:rPr lang="en-US" sz="4400" dirty="0"/>
            </a:br>
            <a:r>
              <a:rPr lang="en-US" sz="4400" dirty="0"/>
              <a:t>Department of Neurology, Nagoya University Graduate</a:t>
            </a:r>
            <a:br>
              <a:rPr lang="en-US" sz="4400" dirty="0"/>
            </a:br>
            <a:r>
              <a:rPr lang="en-US" sz="4400" dirty="0"/>
              <a:t>Engage Health </a:t>
            </a:r>
            <a:br>
              <a:rPr lang="en-US" sz="4400" dirty="0"/>
            </a:br>
            <a:endParaRPr lang="en-US" sz="4400" dirty="0"/>
          </a:p>
          <a:p>
            <a:pPr marL="0" indent="0">
              <a:buNone/>
            </a:pPr>
            <a:endParaRPr lang="en-US" dirty="0"/>
          </a:p>
          <a:p>
            <a:endParaRPr lang="en-US" dirty="0"/>
          </a:p>
          <a:p>
            <a:pPr marL="0" indent="0">
              <a:buNone/>
            </a:pPr>
            <a:endParaRPr lang="en-US" dirty="0"/>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sp>
        <p:nvSpPr>
          <p:cNvPr id="6" name="Rectangle 5"/>
          <p:cNvSpPr/>
          <p:nvPr/>
        </p:nvSpPr>
        <p:spPr>
          <a:xfrm>
            <a:off x="3311236" y="850816"/>
            <a:ext cx="3785062" cy="6524863"/>
          </a:xfrm>
          <a:prstGeom prst="rect">
            <a:avLst/>
          </a:prstGeom>
        </p:spPr>
        <p:txBody>
          <a:bodyPr wrap="square">
            <a:spAutoFit/>
          </a:bodyPr>
          <a:lstStyle/>
          <a:p>
            <a:r>
              <a:rPr lang="en-US" sz="1100" dirty="0"/>
              <a:t>Escola </a:t>
            </a:r>
            <a:r>
              <a:rPr lang="en-US" sz="1100" dirty="0" err="1"/>
              <a:t>Paulista</a:t>
            </a:r>
            <a:r>
              <a:rPr lang="en-US" sz="1100" dirty="0"/>
              <a:t> de Medicina - </a:t>
            </a:r>
            <a:r>
              <a:rPr lang="en-US" sz="1100" dirty="0" err="1"/>
              <a:t>Universidade</a:t>
            </a:r>
            <a:r>
              <a:rPr lang="en-US" sz="1100" dirty="0"/>
              <a:t> Federal de</a:t>
            </a:r>
          </a:p>
          <a:p>
            <a:r>
              <a:rPr lang="en-US" sz="1100" dirty="0"/>
              <a:t>São Paulo</a:t>
            </a:r>
          </a:p>
          <a:p>
            <a:r>
              <a:rPr lang="en-US" sz="1100" dirty="0" err="1"/>
              <a:t>Ferox</a:t>
            </a:r>
            <a:r>
              <a:rPr lang="en-US" sz="1100" dirty="0"/>
              <a:t> Therapeutics</a:t>
            </a:r>
          </a:p>
          <a:p>
            <a:r>
              <a:rPr lang="en-US" sz="1100" dirty="0" err="1"/>
              <a:t>gMendel</a:t>
            </a:r>
            <a:endParaRPr lang="en-US" sz="1100" dirty="0"/>
          </a:p>
          <a:p>
            <a:r>
              <a:rPr lang="en-US" sz="1100" dirty="0"/>
              <a:t>Harmony Biosciences</a:t>
            </a:r>
          </a:p>
          <a:p>
            <a:r>
              <a:rPr lang="en-US" sz="1100" dirty="0" err="1"/>
              <a:t>Ionis</a:t>
            </a:r>
            <a:r>
              <a:rPr lang="en-US" sz="1100" dirty="0"/>
              <a:t> Pharmaceuticals</a:t>
            </a:r>
          </a:p>
          <a:p>
            <a:r>
              <a:rPr lang="en-US" sz="1100" dirty="0"/>
              <a:t>John Carroll University</a:t>
            </a:r>
            <a:br>
              <a:rPr lang="en-US" sz="1100" dirty="0"/>
            </a:br>
            <a:r>
              <a:rPr lang="en-US" sz="1100" dirty="0"/>
              <a:t>Johns Hopkins School of Medicine</a:t>
            </a:r>
          </a:p>
          <a:p>
            <a:r>
              <a:rPr lang="en-US" sz="1100" dirty="0"/>
              <a:t>Kantar Health</a:t>
            </a:r>
          </a:p>
          <a:p>
            <a:r>
              <a:rPr lang="en-US" sz="1100" dirty="0" err="1"/>
              <a:t>Khure</a:t>
            </a:r>
            <a:r>
              <a:rPr lang="en-US" sz="1100" dirty="0"/>
              <a:t> Health</a:t>
            </a:r>
          </a:p>
          <a:p>
            <a:r>
              <a:rPr lang="en-US" sz="1100" dirty="0" err="1"/>
              <a:t>Kynapse</a:t>
            </a:r>
            <a:br>
              <a:rPr lang="en-US" sz="1100" dirty="0"/>
            </a:br>
            <a:r>
              <a:rPr lang="en-US" sz="1100" dirty="0"/>
              <a:t>Leiden Analytics</a:t>
            </a:r>
          </a:p>
          <a:p>
            <a:r>
              <a:rPr lang="en-US" sz="1100" dirty="0"/>
              <a:t>Linköping University</a:t>
            </a:r>
          </a:p>
          <a:p>
            <a:r>
              <a:rPr lang="en-US" sz="1100" dirty="0"/>
              <a:t>Magnolia Innovation</a:t>
            </a:r>
          </a:p>
          <a:p>
            <a:r>
              <a:rPr lang="en-US" sz="1100" dirty="0" err="1"/>
              <a:t>Mahzi</a:t>
            </a:r>
            <a:r>
              <a:rPr lang="en-US" sz="1100" dirty="0"/>
              <a:t> Therapeutics</a:t>
            </a:r>
          </a:p>
          <a:p>
            <a:r>
              <a:rPr lang="en-US" sz="1100" dirty="0"/>
              <a:t>Massachusetts General Hospital</a:t>
            </a:r>
          </a:p>
          <a:p>
            <a:r>
              <a:rPr lang="en-US" sz="1100" dirty="0"/>
              <a:t>Merck &amp; Co., inc.</a:t>
            </a:r>
          </a:p>
          <a:p>
            <a:r>
              <a:rPr lang="en-US" sz="1100" dirty="0"/>
              <a:t>McGill University </a:t>
            </a:r>
          </a:p>
          <a:p>
            <a:r>
              <a:rPr lang="en-US" sz="1100" dirty="0"/>
              <a:t>MRC CBU University of Cambridge</a:t>
            </a:r>
            <a:br>
              <a:rPr lang="en-US" sz="1100" dirty="0"/>
            </a:br>
            <a:r>
              <a:rPr lang="en-US" sz="1100" dirty="0"/>
              <a:t>Murdoch University</a:t>
            </a:r>
          </a:p>
          <a:p>
            <a:r>
              <a:rPr lang="en-US" sz="1100" dirty="0"/>
              <a:t>National Marrow Donor Program/ Be The Match</a:t>
            </a:r>
          </a:p>
          <a:p>
            <a:r>
              <a:rPr lang="en-US" sz="1100" dirty="0" err="1"/>
              <a:t>Neuren</a:t>
            </a:r>
            <a:r>
              <a:rPr lang="en-US" sz="1100" dirty="0"/>
              <a:t> Pharmaceuticals</a:t>
            </a:r>
          </a:p>
          <a:p>
            <a:r>
              <a:rPr lang="en-US" sz="1100" dirty="0"/>
              <a:t>NINDS, National Institutes of Health</a:t>
            </a:r>
            <a:br>
              <a:rPr lang="en-US" sz="1100" dirty="0"/>
            </a:br>
            <a:r>
              <a:rPr lang="en-US" sz="1100" dirty="0"/>
              <a:t>Northwestern University Feinberg School of</a:t>
            </a:r>
          </a:p>
          <a:p>
            <a:r>
              <a:rPr lang="en-US" sz="1100" dirty="0"/>
              <a:t>Medicine</a:t>
            </a:r>
          </a:p>
          <a:p>
            <a:r>
              <a:rPr lang="en-US" sz="1100" dirty="0" err="1"/>
              <a:t>Ocugen</a:t>
            </a:r>
            <a:r>
              <a:rPr lang="en-US" sz="1100" dirty="0"/>
              <a:t> Inc</a:t>
            </a:r>
            <a:br>
              <a:rPr lang="en-US" sz="1100" dirty="0"/>
            </a:br>
            <a:r>
              <a:rPr lang="en-US" sz="1100" dirty="0"/>
              <a:t>Ohio State University</a:t>
            </a:r>
          </a:p>
          <a:p>
            <a:r>
              <a:rPr lang="en-US" sz="1100" dirty="0"/>
              <a:t>Optum</a:t>
            </a:r>
          </a:p>
          <a:p>
            <a:r>
              <a:rPr lang="en-US" sz="1100" dirty="0" err="1"/>
              <a:t>Pitie-Salpetriere</a:t>
            </a:r>
            <a:r>
              <a:rPr lang="en-US" sz="1100" dirty="0"/>
              <a:t> Hospital, Paris, France</a:t>
            </a:r>
          </a:p>
          <a:p>
            <a:r>
              <a:rPr lang="en-US" sz="1100" dirty="0" err="1"/>
              <a:t>Precigen</a:t>
            </a:r>
            <a:endParaRPr lang="en-US" sz="1100" dirty="0"/>
          </a:p>
          <a:p>
            <a:r>
              <a:rPr lang="en-US" sz="1100" dirty="0"/>
              <a:t>PTC Therapeutics</a:t>
            </a:r>
          </a:p>
          <a:p>
            <a:r>
              <a:rPr lang="en-US" sz="1100" dirty="0" err="1"/>
              <a:t>Recordati</a:t>
            </a:r>
            <a:endParaRPr lang="en-US" sz="1100" dirty="0"/>
          </a:p>
          <a:p>
            <a:r>
              <a:rPr lang="en-US" sz="1100" dirty="0"/>
              <a:t>Regional Obstetrical Consultants</a:t>
            </a:r>
          </a:p>
          <a:p>
            <a:r>
              <a:rPr lang="en-US" sz="1100" dirty="0"/>
              <a:t>Sanford Research</a:t>
            </a:r>
          </a:p>
          <a:p>
            <a:r>
              <a:rPr lang="en-US" sz="1100" dirty="0"/>
              <a:t>Satellite Bio</a:t>
            </a:r>
          </a:p>
          <a:p>
            <a:endParaRPr lang="en-US" sz="1100" dirty="0"/>
          </a:p>
          <a:p>
            <a:endParaRPr lang="en-US" sz="1100" dirty="0"/>
          </a:p>
          <a:p>
            <a:endParaRPr lang="en-US" sz="1100" dirty="0"/>
          </a:p>
        </p:txBody>
      </p:sp>
      <p:sp>
        <p:nvSpPr>
          <p:cNvPr id="7" name="Rectangle 6"/>
          <p:cNvSpPr/>
          <p:nvPr/>
        </p:nvSpPr>
        <p:spPr>
          <a:xfrm>
            <a:off x="7348451" y="854648"/>
            <a:ext cx="4729942" cy="5278368"/>
          </a:xfrm>
          <a:prstGeom prst="rect">
            <a:avLst/>
          </a:prstGeom>
        </p:spPr>
        <p:txBody>
          <a:bodyPr wrap="square">
            <a:spAutoFit/>
          </a:bodyPr>
          <a:lstStyle/>
          <a:p>
            <a:r>
              <a:rPr lang="en-US" sz="1100" dirty="0"/>
              <a:t>SORA </a:t>
            </a:r>
            <a:r>
              <a:rPr lang="en-US" sz="1100" dirty="0" err="1"/>
              <a:t>Chikatsuyu</a:t>
            </a:r>
            <a:endParaRPr lang="en-US" sz="1100" dirty="0"/>
          </a:p>
          <a:p>
            <a:r>
              <a:rPr lang="en-US" sz="1100" dirty="0"/>
              <a:t>Sumptuous Data Sciences</a:t>
            </a:r>
          </a:p>
          <a:p>
            <a:r>
              <a:rPr lang="en-US" sz="1100" dirty="0" err="1"/>
              <a:t>Teva</a:t>
            </a:r>
            <a:endParaRPr lang="en-US" sz="1100" dirty="0"/>
          </a:p>
          <a:p>
            <a:r>
              <a:rPr lang="en-US" sz="1100" dirty="0"/>
              <a:t>The </a:t>
            </a:r>
            <a:r>
              <a:rPr lang="en-US" sz="1100" dirty="0" err="1"/>
              <a:t>Calliditas</a:t>
            </a:r>
            <a:r>
              <a:rPr lang="en-US" sz="1100" dirty="0"/>
              <a:t> Therapeutics Group</a:t>
            </a:r>
          </a:p>
          <a:p>
            <a:r>
              <a:rPr lang="en-US" sz="1100" dirty="0"/>
              <a:t>Translational Genomics Research Institute</a:t>
            </a:r>
          </a:p>
          <a:p>
            <a:r>
              <a:rPr lang="en-US" sz="1100" dirty="0"/>
              <a:t>UC Irvine</a:t>
            </a:r>
            <a:br>
              <a:rPr lang="en-US" sz="1100" dirty="0"/>
            </a:br>
            <a:r>
              <a:rPr lang="en-US" sz="1100" dirty="0"/>
              <a:t>UCL Queen Square Institute of Neurology</a:t>
            </a:r>
            <a:br>
              <a:rPr lang="en-US" sz="1100" dirty="0"/>
            </a:br>
            <a:r>
              <a:rPr lang="en-US" sz="1100" dirty="0"/>
              <a:t>University of Boulder </a:t>
            </a:r>
          </a:p>
          <a:p>
            <a:r>
              <a:rPr lang="en-US" sz="1100" dirty="0"/>
              <a:t>University of California, Irvine</a:t>
            </a:r>
          </a:p>
          <a:p>
            <a:r>
              <a:rPr lang="en-US" sz="1100" dirty="0"/>
              <a:t>University of Central Florida </a:t>
            </a:r>
          </a:p>
          <a:p>
            <a:r>
              <a:rPr lang="en-US" sz="1100" dirty="0"/>
              <a:t>University of Colorado Boulder</a:t>
            </a:r>
          </a:p>
          <a:p>
            <a:r>
              <a:rPr lang="en-US" sz="1100" dirty="0"/>
              <a:t>University of Copenhagen</a:t>
            </a:r>
          </a:p>
          <a:p>
            <a:r>
              <a:rPr lang="en-US" sz="1100" dirty="0"/>
              <a:t>University of Delaware </a:t>
            </a:r>
          </a:p>
          <a:p>
            <a:r>
              <a:rPr lang="en-US" sz="1100" dirty="0"/>
              <a:t>University of Florida College of Medicine</a:t>
            </a:r>
          </a:p>
          <a:p>
            <a:r>
              <a:rPr lang="en-US" sz="1100" dirty="0"/>
              <a:t>University of Maryland Baltimore</a:t>
            </a:r>
          </a:p>
          <a:p>
            <a:r>
              <a:rPr lang="en-US" sz="1100" dirty="0"/>
              <a:t>University of Massachusetts </a:t>
            </a:r>
          </a:p>
          <a:p>
            <a:r>
              <a:rPr lang="en-US" sz="1100" dirty="0"/>
              <a:t>University of Miami</a:t>
            </a:r>
            <a:br>
              <a:rPr lang="en-US" sz="1100" dirty="0"/>
            </a:br>
            <a:r>
              <a:rPr lang="en-US" sz="1100" dirty="0"/>
              <a:t>University of Michigan</a:t>
            </a:r>
          </a:p>
          <a:p>
            <a:r>
              <a:rPr lang="en-US" sz="1100" dirty="0"/>
              <a:t>University of Minnesota</a:t>
            </a:r>
          </a:p>
          <a:p>
            <a:r>
              <a:rPr lang="en-US" sz="1100" dirty="0"/>
              <a:t>University of Pennsylvania</a:t>
            </a:r>
          </a:p>
          <a:p>
            <a:r>
              <a:rPr lang="en-US" sz="1100" dirty="0"/>
              <a:t>University of Rochester </a:t>
            </a:r>
          </a:p>
          <a:p>
            <a:r>
              <a:rPr lang="en-US" sz="1100" dirty="0"/>
              <a:t>University of Sussex</a:t>
            </a:r>
          </a:p>
          <a:p>
            <a:r>
              <a:rPr lang="en-US" sz="1100" dirty="0"/>
              <a:t>University of Virginia</a:t>
            </a:r>
          </a:p>
          <a:p>
            <a:r>
              <a:rPr lang="en-US" sz="1100" dirty="0"/>
              <a:t>University of Washington</a:t>
            </a:r>
          </a:p>
          <a:p>
            <a:r>
              <a:rPr lang="en-US" sz="1100" dirty="0"/>
              <a:t>University of Wisconsin–Madison</a:t>
            </a:r>
          </a:p>
          <a:p>
            <a:r>
              <a:rPr lang="en-US" sz="1100" dirty="0" err="1"/>
              <a:t>UTHealth</a:t>
            </a:r>
            <a:endParaRPr lang="en-US" sz="1100" dirty="0"/>
          </a:p>
          <a:p>
            <a:r>
              <a:rPr lang="en-US" sz="1100" dirty="0"/>
              <a:t>Weill Cornell Medicine, </a:t>
            </a:r>
            <a:r>
              <a:rPr lang="en-US" sz="1100" dirty="0" err="1"/>
              <a:t>Dept</a:t>
            </a:r>
            <a:r>
              <a:rPr lang="en-US" sz="1100" dirty="0"/>
              <a:t> of Genetic Medicine</a:t>
            </a:r>
          </a:p>
          <a:p>
            <a:r>
              <a:rPr lang="en-US" sz="1100" dirty="0"/>
              <a:t>Worldwide Clinical Trials</a:t>
            </a:r>
          </a:p>
          <a:p>
            <a:r>
              <a:rPr lang="en-US" sz="1100" dirty="0"/>
              <a:t>Wayne State University </a:t>
            </a:r>
          </a:p>
          <a:p>
            <a:r>
              <a:rPr lang="en-US" sz="1100" dirty="0"/>
              <a:t>WVU Medicine</a:t>
            </a:r>
          </a:p>
        </p:txBody>
      </p:sp>
    </p:spTree>
    <p:extLst>
      <p:ext uri="{BB962C8B-B14F-4D97-AF65-F5344CB8AC3E}">
        <p14:creationId xmlns:p14="http://schemas.microsoft.com/office/powerpoint/2010/main" val="2145404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606" y="60961"/>
            <a:ext cx="10353761" cy="903316"/>
          </a:xfrm>
        </p:spPr>
        <p:txBody>
          <a:bodyPr/>
          <a:lstStyle/>
          <a:p>
            <a:r>
              <a:rPr lang="en-US" dirty="0"/>
              <a:t>Check out our podcast!!!</a:t>
            </a:r>
          </a:p>
        </p:txBody>
      </p:sp>
      <p:pic>
        <p:nvPicPr>
          <p:cNvPr id="8" name="Content Placeholder 7"/>
          <p:cNvPicPr>
            <a:picLocks noGrp="1" noChangeAspect="1"/>
          </p:cNvPicPr>
          <p:nvPr>
            <p:ph idx="1"/>
          </p:nvPr>
        </p:nvPicPr>
        <p:blipFill>
          <a:blip r:embed="rId2"/>
          <a:stretch>
            <a:fillRect/>
          </a:stretch>
        </p:blipFill>
        <p:spPr>
          <a:xfrm>
            <a:off x="1812175" y="868281"/>
            <a:ext cx="8919556" cy="5399517"/>
          </a:xfrm>
          <a:prstGeom prst="rect">
            <a:avLst/>
          </a:prstGeom>
        </p:spPr>
      </p:pic>
      <p:pic>
        <p:nvPicPr>
          <p:cNvPr id="9" name="Picture 8">
            <a:extLst>
              <a:ext uri="{FF2B5EF4-FFF2-40B4-BE49-F238E27FC236}">
                <a16:creationId xmlns:a16="http://schemas.microsoft.com/office/drawing/2014/main" id="{CDC66D80-B57C-46AF-AF73-C205E924A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spTree>
    <p:extLst>
      <p:ext uri="{BB962C8B-B14F-4D97-AF65-F5344CB8AC3E}">
        <p14:creationId xmlns:p14="http://schemas.microsoft.com/office/powerpoint/2010/main" val="18720845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457200" lvl="1" indent="0" algn="ctr">
              <a:buNone/>
            </a:pPr>
            <a:endParaRPr lang="en-US" dirty="0">
              <a:solidFill>
                <a:schemeClr val="accent6">
                  <a:lumMod val="25000"/>
                </a:schemeClr>
              </a:solidFill>
            </a:endParaRPr>
          </a:p>
          <a:p>
            <a:pPr marL="457200" lvl="1" indent="0" algn="ctr">
              <a:buNone/>
            </a:pPr>
            <a:endParaRPr lang="en-US" sz="2800" dirty="0">
              <a:latin typeface="+mj-lt"/>
            </a:endParaRPr>
          </a:p>
          <a:p>
            <a:pPr marL="457200" lvl="1" indent="0" algn="ctr">
              <a:buNone/>
            </a:pPr>
            <a:r>
              <a:rPr lang="en-US" sz="2800">
                <a:latin typeface="+mj-lt"/>
              </a:rPr>
              <a:t>cords@sanfordhealth.org</a:t>
            </a:r>
            <a:endParaRPr lang="en-US" sz="2800" dirty="0">
              <a:latin typeface="+mj-lt"/>
            </a:endParaRPr>
          </a:p>
          <a:p>
            <a:pPr marL="457200" lvl="1" indent="0" algn="ctr">
              <a:buNone/>
            </a:pPr>
            <a:endParaRPr lang="en-US" sz="2800" dirty="0">
              <a:latin typeface="+mj-lt"/>
            </a:endParaRPr>
          </a:p>
          <a:p>
            <a:pPr marL="457200" lvl="1" indent="0" algn="ctr">
              <a:buNone/>
            </a:pPr>
            <a:r>
              <a:rPr lang="en-US" sz="2800" dirty="0">
                <a:latin typeface="+mj-lt"/>
              </a:rPr>
              <a:t>www.sanfordresearch.org</a:t>
            </a:r>
          </a:p>
          <a:p>
            <a:endParaRPr lang="en-US" dirty="0"/>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spTree>
    <p:extLst>
      <p:ext uri="{BB962C8B-B14F-4D97-AF65-F5344CB8AC3E}">
        <p14:creationId xmlns:p14="http://schemas.microsoft.com/office/powerpoint/2010/main" val="3586333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DD00B-286A-5426-57E4-4F9395C79AC3}"/>
              </a:ext>
            </a:extLst>
          </p:cNvPr>
          <p:cNvSpPr>
            <a:spLocks noGrp="1"/>
          </p:cNvSpPr>
          <p:nvPr>
            <p:ph type="title"/>
          </p:nvPr>
        </p:nvSpPr>
        <p:spPr>
          <a:xfrm>
            <a:off x="848969" y="4184822"/>
            <a:ext cx="10494062" cy="1134626"/>
          </a:xfrm>
        </p:spPr>
        <p:txBody>
          <a:bodyPr vert="horz" lIns="91440" tIns="45720" rIns="91440" bIns="45720" rtlCol="0" anchor="b">
            <a:normAutofit/>
          </a:bodyPr>
          <a:lstStyle/>
          <a:p>
            <a:r>
              <a:rPr lang="en-US" sz="4000" dirty="0"/>
              <a:t>Questions</a:t>
            </a:r>
          </a:p>
        </p:txBody>
      </p:sp>
      <p:pic>
        <p:nvPicPr>
          <p:cNvPr id="6" name="Graphic 5" descr="Questions">
            <a:extLst>
              <a:ext uri="{FF2B5EF4-FFF2-40B4-BE49-F238E27FC236}">
                <a16:creationId xmlns:a16="http://schemas.microsoft.com/office/drawing/2014/main" id="{05D2536B-EB56-089E-4B9C-5546BB28F5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50108" y="875098"/>
            <a:ext cx="3091784" cy="3091784"/>
          </a:xfrm>
          <a:prstGeom prst="rect">
            <a:avLst/>
          </a:prstGeom>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p:spPr>
      </p:pic>
    </p:spTree>
    <p:extLst>
      <p:ext uri="{BB962C8B-B14F-4D97-AF65-F5344CB8AC3E}">
        <p14:creationId xmlns:p14="http://schemas.microsoft.com/office/powerpoint/2010/main" val="203294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vert="horz" lIns="91440" tIns="45720" rIns="91440" bIns="45720" rtlCol="0" anchor="ctr">
            <a:normAutofit/>
          </a:bodyPr>
          <a:lstStyle/>
          <a:p>
            <a:r>
              <a:rPr lang="en-US" dirty="0"/>
              <a:t>Patient Centered Approach</a:t>
            </a:r>
          </a:p>
        </p:txBody>
      </p:sp>
      <p:sp>
        <p:nvSpPr>
          <p:cNvPr id="4" name="Rectangle 3"/>
          <p:cNvSpPr/>
          <p:nvPr/>
        </p:nvSpPr>
        <p:spPr>
          <a:xfrm>
            <a:off x="913795" y="2096064"/>
            <a:ext cx="5016860" cy="3695136"/>
          </a:xfrm>
          <a:prstGeom prst="rect">
            <a:avLst/>
          </a:prstGeom>
        </p:spPr>
        <p:txBody>
          <a:bodyPr vert="horz" lIns="91440" tIns="45720" rIns="91440" bIns="45720" rtlCol="0">
            <a:normAutofit/>
          </a:bodyPr>
          <a:lstStyle/>
          <a:p>
            <a:pPr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We understand that in rare disease, many times the patients and their family members are the experts</a:t>
            </a:r>
          </a:p>
          <a:p>
            <a:pPr indent="-228600" defTabSz="914400">
              <a:lnSpc>
                <a:spcPct val="110000"/>
              </a:lnSpc>
              <a:spcAft>
                <a:spcPts val="600"/>
              </a:spcAft>
              <a:buFont typeface="Arial" panose="020B0604020202020204" pitchFamily="34" charset="0"/>
              <a:buChar char="•"/>
            </a:pPr>
            <a:endParaRPr lang="en-US" dirty="0">
              <a:effectLst>
                <a:outerShdw blurRad="50800" dist="38100" dir="2700000" algn="tl" rotWithShape="0">
                  <a:srgbClr val="000000">
                    <a:alpha val="48000"/>
                  </a:srgbClr>
                </a:outerShdw>
              </a:effectLst>
            </a:endParaRPr>
          </a:p>
          <a:p>
            <a:pPr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In order to properly investigate a disease, researchers must have a full understanding of the disease’s natural history.</a:t>
            </a:r>
          </a:p>
          <a:p>
            <a:pPr indent="-228600" defTabSz="914400">
              <a:lnSpc>
                <a:spcPct val="110000"/>
              </a:lnSpc>
              <a:spcAft>
                <a:spcPts val="600"/>
              </a:spcAft>
              <a:buFont typeface="Arial" panose="020B0604020202020204" pitchFamily="34" charset="0"/>
              <a:buChar char="•"/>
            </a:pPr>
            <a:endParaRPr lang="en-US" dirty="0">
              <a:effectLst>
                <a:outerShdw blurRad="50800" dist="38100" dir="2700000" algn="tl" rotWithShape="0">
                  <a:srgbClr val="000000">
                    <a:alpha val="48000"/>
                  </a:srgbClr>
                </a:outerShdw>
              </a:effectLst>
            </a:endParaRPr>
          </a:p>
          <a:p>
            <a:pPr indent="-228600" defTabSz="914400">
              <a:lnSpc>
                <a:spcPct val="110000"/>
              </a:lnSpc>
              <a:spcAft>
                <a:spcPts val="600"/>
              </a:spcAft>
              <a:buFont typeface="Arial" panose="020B0604020202020204" pitchFamily="34" charset="0"/>
              <a:buChar char="•"/>
            </a:pPr>
            <a:r>
              <a:rPr lang="en-US" dirty="0">
                <a:effectLst>
                  <a:outerShdw blurRad="50800" dist="38100" dir="2700000" algn="tl" rotWithShape="0">
                    <a:srgbClr val="000000">
                      <a:alpha val="48000"/>
                    </a:srgbClr>
                  </a:outerShdw>
                </a:effectLst>
              </a:rPr>
              <a:t>Out of these two ideas, Sanford Health has sponsored the development of the </a:t>
            </a:r>
            <a:r>
              <a:rPr lang="en-US" dirty="0" err="1">
                <a:effectLst>
                  <a:outerShdw blurRad="50800" dist="38100" dir="2700000" algn="tl" rotWithShape="0">
                    <a:srgbClr val="000000">
                      <a:alpha val="48000"/>
                    </a:srgbClr>
                  </a:outerShdw>
                </a:effectLst>
              </a:rPr>
              <a:t>CoRDS</a:t>
            </a:r>
            <a:r>
              <a:rPr lang="en-US" dirty="0">
                <a:effectLst>
                  <a:outerShdw blurRad="50800" dist="38100" dir="2700000" algn="tl" rotWithShape="0">
                    <a:srgbClr val="000000">
                      <a:alpha val="48000"/>
                    </a:srgbClr>
                  </a:outerShdw>
                </a:effectLst>
              </a:rPr>
              <a:t> Registry.</a:t>
            </a:r>
          </a:p>
        </p:txBody>
      </p:sp>
      <p:pic>
        <p:nvPicPr>
          <p:cNvPr id="3" name="Picture 2" descr="Finger Pointing At You Images – Browse 1,670,838 Stock Photos, Vectors, and  Video | Adobe Stock">
            <a:extLst>
              <a:ext uri="{FF2B5EF4-FFF2-40B4-BE49-F238E27FC236}">
                <a16:creationId xmlns:a16="http://schemas.microsoft.com/office/drawing/2014/main" id="{CB89663C-790B-EBFD-3CCC-25422042ECB0}"/>
              </a:ext>
            </a:extLst>
          </p:cNvPr>
          <p:cNvPicPr>
            <a:picLocks noChangeAspect="1"/>
          </p:cNvPicPr>
          <p:nvPr/>
        </p:nvPicPr>
        <p:blipFill rotWithShape="1">
          <a:blip r:embed="rId3">
            <a:extLst>
              <a:ext uri="{28A0092B-C50C-407E-A947-70E740481C1C}">
                <a14:useLocalDpi xmlns:a14="http://schemas.microsoft.com/office/drawing/2010/main" val="0"/>
              </a:ext>
            </a:extLst>
          </a:blip>
          <a:srcRect l="9698" r="10537" b="12893"/>
          <a:stretch/>
        </p:blipFill>
        <p:spPr bwMode="auto">
          <a:xfrm>
            <a:off x="6357257" y="2506038"/>
            <a:ext cx="4833257" cy="2902973"/>
          </a:xfrm>
          <a:prstGeom prst="rect">
            <a:avLst/>
          </a:prstGeom>
          <a:noFill/>
          <a:ln w="190500" cap="sq">
            <a:solidFill>
              <a:srgbClr val="FFFFFF"/>
            </a:solidFill>
            <a:miter lim="800000"/>
          </a:ln>
          <a:effectLst>
            <a:outerShdw blurRad="54991" dist="17780" dir="5400000" algn="ctr" rotWithShape="0">
              <a:schemeClr val="bg1">
                <a:alpha val="40000"/>
              </a:schemeClr>
            </a:outerShdw>
          </a:effectLst>
          <a:scene3d>
            <a:camera prst="orthographicFront"/>
            <a:lightRig rig="twoPt" dir="t">
              <a:rot lat="0" lon="0" rev="7200000"/>
            </a:lightRig>
          </a:scene3d>
          <a:sp3d>
            <a:bevelT w="25400" h="19050"/>
          </a:sp3d>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DC66D80-B57C-46AF-AF73-C205E924A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00" y="6340162"/>
            <a:ext cx="1414082" cy="355540"/>
          </a:xfrm>
          <a:prstGeom prst="rect">
            <a:avLst/>
          </a:prstGeom>
        </p:spPr>
      </p:pic>
      <p:sp>
        <p:nvSpPr>
          <p:cNvPr id="6" name="TextBox 5">
            <a:extLst>
              <a:ext uri="{FF2B5EF4-FFF2-40B4-BE49-F238E27FC236}">
                <a16:creationId xmlns:a16="http://schemas.microsoft.com/office/drawing/2014/main" id="{92E18E57-ED30-D34D-BC28-7A805982A07B}"/>
              </a:ext>
            </a:extLst>
          </p:cNvPr>
          <p:cNvSpPr txBox="1"/>
          <p:nvPr/>
        </p:nvSpPr>
        <p:spPr>
          <a:xfrm>
            <a:off x="8773885" y="2839351"/>
            <a:ext cx="2208560" cy="954107"/>
          </a:xfrm>
          <a:prstGeom prst="rect">
            <a:avLst/>
          </a:prstGeom>
          <a:noFill/>
        </p:spPr>
        <p:txBody>
          <a:bodyPr wrap="square" rtlCol="0">
            <a:spAutoFit/>
          </a:bodyPr>
          <a:lstStyle/>
          <a:p>
            <a:pPr algn="ctr"/>
            <a:r>
              <a:rPr lang="en-US" sz="2800" dirty="0">
                <a:solidFill>
                  <a:schemeClr val="bg1"/>
                </a:solidFill>
              </a:rPr>
              <a:t>YOU are the expert </a:t>
            </a:r>
          </a:p>
        </p:txBody>
      </p:sp>
    </p:spTree>
    <p:extLst>
      <p:ext uri="{BB962C8B-B14F-4D97-AF65-F5344CB8AC3E}">
        <p14:creationId xmlns:p14="http://schemas.microsoft.com/office/powerpoint/2010/main" val="2451589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4" y="160713"/>
            <a:ext cx="10233573" cy="961505"/>
          </a:xfrm>
        </p:spPr>
        <p:txBody>
          <a:bodyPr>
            <a:normAutofit/>
          </a:bodyPr>
          <a:lstStyle/>
          <a:p>
            <a:r>
              <a:rPr lang="en-US" sz="3600" dirty="0" err="1"/>
              <a:t>CoRDS</a:t>
            </a:r>
            <a:r>
              <a:rPr lang="en-US" sz="3600" dirty="0"/>
              <a:t> Mission &amp; Vision</a:t>
            </a:r>
          </a:p>
        </p:txBody>
      </p:sp>
      <p:sp>
        <p:nvSpPr>
          <p:cNvPr id="3" name="Content Placeholder 2"/>
          <p:cNvSpPr>
            <a:spLocks noGrp="1"/>
          </p:cNvSpPr>
          <p:nvPr>
            <p:ph idx="1"/>
          </p:nvPr>
        </p:nvSpPr>
        <p:spPr>
          <a:xfrm>
            <a:off x="784946" y="1562933"/>
            <a:ext cx="10491267" cy="4229921"/>
          </a:xfrm>
        </p:spPr>
        <p:txBody>
          <a:bodyPr>
            <a:normAutofit fontScale="77500" lnSpcReduction="20000"/>
          </a:bodyPr>
          <a:lstStyle/>
          <a:p>
            <a:pPr marL="0" indent="0" algn="ctr">
              <a:buNone/>
            </a:pPr>
            <a:r>
              <a:rPr lang="en-US" sz="3300" dirty="0">
                <a:latin typeface="+mj-lt"/>
              </a:rPr>
              <a:t>Bringing together patients and researchers to accelerate rare disease treatments.</a:t>
            </a:r>
          </a:p>
          <a:p>
            <a:pPr marL="0" indent="0" algn="ctr">
              <a:buNone/>
            </a:pPr>
            <a:endParaRPr lang="en-US" sz="3300" dirty="0">
              <a:latin typeface="+mj-lt"/>
            </a:endParaRPr>
          </a:p>
          <a:p>
            <a:pPr marL="0" indent="0" algn="ctr">
              <a:buNone/>
            </a:pPr>
            <a:r>
              <a:rPr lang="en-US" sz="3300" dirty="0">
                <a:latin typeface="+mj-lt"/>
              </a:rPr>
              <a:t>As a hospital system and research organization, Sanford Health sponsors our efforts to build the most robust, cost free, rare disease registry in the world.  With our innovative online platform, we will tie together researchers, patients, advocacy groups, and industry partners to catalyze the discovery of novel therapeutics for rare diseases.</a:t>
            </a:r>
          </a:p>
          <a:p>
            <a:endParaRPr lang="en-US" dirty="0"/>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00" y="6233569"/>
            <a:ext cx="1838032" cy="462133"/>
          </a:xfrm>
          <a:prstGeom prst="rect">
            <a:avLst/>
          </a:prstGeom>
        </p:spPr>
      </p:pic>
    </p:spTree>
    <p:extLst>
      <p:ext uri="{BB962C8B-B14F-4D97-AF65-F5344CB8AC3E}">
        <p14:creationId xmlns:p14="http://schemas.microsoft.com/office/powerpoint/2010/main" val="1677308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778" y="102525"/>
            <a:ext cx="10137025" cy="695498"/>
          </a:xfrm>
        </p:spPr>
        <p:txBody>
          <a:bodyPr/>
          <a:lstStyle/>
          <a:p>
            <a:r>
              <a:rPr lang="en-US" dirty="0"/>
              <a:t>So… what is a registry?</a:t>
            </a:r>
          </a:p>
        </p:txBody>
      </p:sp>
      <p:sp>
        <p:nvSpPr>
          <p:cNvPr id="3" name="Content Placeholder 2"/>
          <p:cNvSpPr>
            <a:spLocks noGrp="1"/>
          </p:cNvSpPr>
          <p:nvPr>
            <p:ph idx="1"/>
          </p:nvPr>
        </p:nvSpPr>
        <p:spPr>
          <a:xfrm>
            <a:off x="515389" y="938364"/>
            <a:ext cx="11496502" cy="5095700"/>
          </a:xfrm>
        </p:spPr>
        <p:txBody>
          <a:bodyPr>
            <a:normAutofit fontScale="55000" lnSpcReduction="20000"/>
          </a:bodyPr>
          <a:lstStyle/>
          <a:p>
            <a:r>
              <a:rPr lang="en-US" sz="4500" dirty="0">
                <a:latin typeface="+mj-lt"/>
              </a:rPr>
              <a:t>A patient registry is a collection of data captured regarding a group of patients.</a:t>
            </a:r>
          </a:p>
          <a:p>
            <a:r>
              <a:rPr lang="en-US" sz="4500" dirty="0">
                <a:latin typeface="+mj-lt"/>
              </a:rPr>
              <a:t>This can include:</a:t>
            </a:r>
          </a:p>
          <a:p>
            <a:pPr lvl="1"/>
            <a:r>
              <a:rPr lang="en-US" sz="4500" dirty="0">
                <a:latin typeface="+mj-lt"/>
              </a:rPr>
              <a:t>Contact information</a:t>
            </a:r>
          </a:p>
          <a:p>
            <a:pPr lvl="1"/>
            <a:r>
              <a:rPr lang="en-US" sz="4500" dirty="0">
                <a:latin typeface="+mj-lt"/>
              </a:rPr>
              <a:t>Demographic information</a:t>
            </a:r>
          </a:p>
          <a:p>
            <a:pPr lvl="1"/>
            <a:r>
              <a:rPr lang="en-US" sz="4500" dirty="0">
                <a:latin typeface="+mj-lt"/>
              </a:rPr>
              <a:t>Health information</a:t>
            </a:r>
          </a:p>
          <a:p>
            <a:pPr lvl="1"/>
            <a:r>
              <a:rPr lang="en-US" sz="4500" dirty="0">
                <a:latin typeface="+mj-lt"/>
              </a:rPr>
              <a:t>Quality of Life information</a:t>
            </a:r>
          </a:p>
          <a:p>
            <a:r>
              <a:rPr lang="en-US" sz="4500" dirty="0">
                <a:latin typeface="+mj-lt"/>
              </a:rPr>
              <a:t>This can be patient or clinician entered</a:t>
            </a:r>
          </a:p>
          <a:p>
            <a:r>
              <a:rPr lang="en-US" sz="4500" dirty="0">
                <a:latin typeface="+mj-lt"/>
              </a:rPr>
              <a:t>A registry can serve as a way to contact members of a group later on, or it can serve to build up a story of the progression of a disease, called it’s “Natural History”</a:t>
            </a:r>
          </a:p>
          <a:p>
            <a:endParaRPr lang="en-US" dirty="0"/>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9" y="6302541"/>
            <a:ext cx="1563711" cy="393161"/>
          </a:xfrm>
          <a:prstGeom prst="rect">
            <a:avLst/>
          </a:prstGeom>
        </p:spPr>
      </p:pic>
      <p:pic>
        <p:nvPicPr>
          <p:cNvPr id="6" name="Picture 5">
            <a:extLst>
              <a:ext uri="{FF2B5EF4-FFF2-40B4-BE49-F238E27FC236}">
                <a16:creationId xmlns:a16="http://schemas.microsoft.com/office/drawing/2014/main" id="{D2217467-C039-5CBC-94A0-BD0541EB0B3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02387" y="2048467"/>
            <a:ext cx="4265416" cy="1933655"/>
          </a:xfrm>
          <a:prstGeom prst="rect">
            <a:avLst/>
          </a:prstGeom>
        </p:spPr>
      </p:pic>
    </p:spTree>
    <p:extLst>
      <p:ext uri="{BB962C8B-B14F-4D97-AF65-F5344CB8AC3E}">
        <p14:creationId xmlns:p14="http://schemas.microsoft.com/office/powerpoint/2010/main" val="2752253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normAutofit/>
          </a:bodyPr>
          <a:lstStyle/>
          <a:p>
            <a:r>
              <a:rPr lang="en-US" dirty="0"/>
              <a:t>What is CORDS?</a:t>
            </a:r>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graphicFrame>
        <p:nvGraphicFramePr>
          <p:cNvPr id="6" name="Content Placeholder 2">
            <a:extLst>
              <a:ext uri="{FF2B5EF4-FFF2-40B4-BE49-F238E27FC236}">
                <a16:creationId xmlns:a16="http://schemas.microsoft.com/office/drawing/2014/main" id="{FEBEC124-0052-ECD9-91A6-99FB9A2F7224}"/>
              </a:ext>
            </a:extLst>
          </p:cNvPr>
          <p:cNvGraphicFramePr>
            <a:graphicFrameLocks noGrp="1"/>
          </p:cNvGraphicFramePr>
          <p:nvPr>
            <p:ph idx="1"/>
            <p:extLst>
              <p:ext uri="{D42A27DB-BD31-4B8C-83A1-F6EECF244321}">
                <p14:modId xmlns:p14="http://schemas.microsoft.com/office/powerpoint/2010/main" val="2045221923"/>
              </p:ext>
            </p:extLst>
          </p:nvPr>
        </p:nvGraphicFramePr>
        <p:xfrm>
          <a:off x="914400" y="2257654"/>
          <a:ext cx="10353675" cy="33038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2787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18000"/>
                <a:satMod val="160000"/>
                <a:lumMod val="28000"/>
              </a:schemeClr>
              <a:schemeClr val="bg2">
                <a:tint val="95000"/>
                <a:satMod val="160000"/>
                <a:lumMod val="116000"/>
              </a:schemeClr>
            </a:duotone>
          </a:blip>
          <a:stretch/>
        </a:blip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D0BCEDC-8E78-4E42-B26E-4243F970C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9272" y="0"/>
            <a:ext cx="8833456"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18986" y="365157"/>
            <a:ext cx="7954027" cy="1326321"/>
          </a:xfrm>
        </p:spPr>
        <p:txBody>
          <a:bodyPr>
            <a:normAutofit/>
          </a:bodyPr>
          <a:lstStyle/>
          <a:p>
            <a:r>
              <a:rPr lang="en-US" dirty="0"/>
              <a:t>How does </a:t>
            </a:r>
            <a:r>
              <a:rPr lang="en-US" dirty="0" err="1"/>
              <a:t>CoRDS</a:t>
            </a:r>
            <a:r>
              <a:rPr lang="en-US" dirty="0"/>
              <a:t> work?</a:t>
            </a:r>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graphicFrame>
        <p:nvGraphicFramePr>
          <p:cNvPr id="7" name="Diagram 6">
            <a:extLst>
              <a:ext uri="{FF2B5EF4-FFF2-40B4-BE49-F238E27FC236}">
                <a16:creationId xmlns:a16="http://schemas.microsoft.com/office/drawing/2014/main" id="{A31A044E-877D-391F-3B6A-1FAFE1B77602}"/>
              </a:ext>
            </a:extLst>
          </p:cNvPr>
          <p:cNvGraphicFramePr/>
          <p:nvPr>
            <p:extLst>
              <p:ext uri="{D42A27DB-BD31-4B8C-83A1-F6EECF244321}">
                <p14:modId xmlns:p14="http://schemas.microsoft.com/office/powerpoint/2010/main" val="1779588900"/>
              </p:ext>
            </p:extLst>
          </p:nvPr>
        </p:nvGraphicFramePr>
        <p:xfrm>
          <a:off x="1551417" y="1783419"/>
          <a:ext cx="9089166" cy="41707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87672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9272"/>
            <a:ext cx="10353761" cy="919943"/>
          </a:xfrm>
        </p:spPr>
        <p:txBody>
          <a:bodyPr/>
          <a:lstStyle/>
          <a:p>
            <a:r>
              <a:rPr lang="en-US" dirty="0"/>
              <a:t>How can cords help?</a:t>
            </a:r>
          </a:p>
        </p:txBody>
      </p:sp>
      <p:pic>
        <p:nvPicPr>
          <p:cNvPr id="4" name="Picture 3">
            <a:extLst>
              <a:ext uri="{FF2B5EF4-FFF2-40B4-BE49-F238E27FC236}">
                <a16:creationId xmlns:a16="http://schemas.microsoft.com/office/drawing/2014/main" id="{CDC66D80-B57C-46AF-AF73-C205E924A4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99" y="6267797"/>
            <a:ext cx="1701902" cy="427906"/>
          </a:xfrm>
          <a:prstGeom prst="rect">
            <a:avLst/>
          </a:prstGeom>
        </p:spPr>
      </p:pic>
      <p:graphicFrame>
        <p:nvGraphicFramePr>
          <p:cNvPr id="5" name="Diagram 4">
            <a:extLst>
              <a:ext uri="{FF2B5EF4-FFF2-40B4-BE49-F238E27FC236}">
                <a16:creationId xmlns:a16="http://schemas.microsoft.com/office/drawing/2014/main" id="{A98D317B-14C8-07CD-72E0-1E9BE794929B}"/>
              </a:ext>
            </a:extLst>
          </p:cNvPr>
          <p:cNvGraphicFramePr/>
          <p:nvPr>
            <p:extLst>
              <p:ext uri="{D42A27DB-BD31-4B8C-83A1-F6EECF244321}">
                <p14:modId xmlns:p14="http://schemas.microsoft.com/office/powerpoint/2010/main" val="3066775060"/>
              </p:ext>
            </p:extLst>
          </p:nvPr>
        </p:nvGraphicFramePr>
        <p:xfrm>
          <a:off x="1837853" y="823865"/>
          <a:ext cx="8322147" cy="53144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26422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docProps/app.xml><?xml version="1.0" encoding="utf-8"?>
<Properties xmlns="http://schemas.openxmlformats.org/officeDocument/2006/extended-properties" xmlns:vt="http://schemas.openxmlformats.org/officeDocument/2006/docPropsVTypes">
  <Template>TM04033921[[fn=Damask]]</Template>
  <TotalTime>2201</TotalTime>
  <Words>944</Words>
  <Application>Microsoft Office PowerPoint</Application>
  <PresentationFormat>Widescreen</PresentationFormat>
  <Paragraphs>133</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ADLaM Display</vt:lpstr>
      <vt:lpstr>Arial</vt:lpstr>
      <vt:lpstr>Bookman Old Style</vt:lpstr>
      <vt:lpstr>Calibri</vt:lpstr>
      <vt:lpstr>Rockwell</vt:lpstr>
      <vt:lpstr>Damask</vt:lpstr>
      <vt:lpstr>The CoRDS Registry at Sanford</vt:lpstr>
      <vt:lpstr>SANFORD HEALTH FOOTPRINT</vt:lpstr>
      <vt:lpstr>PowerPoint Presentation</vt:lpstr>
      <vt:lpstr>Patient Centered Approach</vt:lpstr>
      <vt:lpstr>CoRDS Mission &amp; Vision</vt:lpstr>
      <vt:lpstr>So… what is a registry?</vt:lpstr>
      <vt:lpstr>What is CORDS?</vt:lpstr>
      <vt:lpstr>How does CoRDS work?</vt:lpstr>
      <vt:lpstr>How can cords help?</vt:lpstr>
      <vt:lpstr>Matchmaker </vt:lpstr>
      <vt:lpstr>Who owns the data in cords?</vt:lpstr>
      <vt:lpstr>Information security </vt:lpstr>
      <vt:lpstr>How is cords data used?</vt:lpstr>
      <vt:lpstr>PowerPoint Presentation</vt:lpstr>
      <vt:lpstr>Enroll in cords today!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 150 researchers have accessed cords data or used cords to help with clinical trial/study recruitment </vt:lpstr>
      <vt:lpstr>Check out our podcast!!!</vt:lpstr>
      <vt:lpstr>Thank you!</vt:lpstr>
      <vt:lpstr>Questions</vt:lpstr>
    </vt:vector>
  </TitlesOfParts>
  <Company>Sanford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CoRDS Registry at Sanford</dc:title>
  <dc:creator>Mendel,Alyssa</dc:creator>
  <cp:lastModifiedBy>Gill,Polly</cp:lastModifiedBy>
  <cp:revision>168</cp:revision>
  <dcterms:created xsi:type="dcterms:W3CDTF">2022-09-13T16:34:38Z</dcterms:created>
  <dcterms:modified xsi:type="dcterms:W3CDTF">2025-02-18T22:19:34Z</dcterms:modified>
</cp:coreProperties>
</file>